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8" r:id="rId4"/>
    <p:sldId id="271" r:id="rId5"/>
    <p:sldId id="259" r:id="rId6"/>
    <p:sldId id="272" r:id="rId7"/>
    <p:sldId id="269" r:id="rId8"/>
    <p:sldId id="270" r:id="rId9"/>
    <p:sldId id="262" r:id="rId10"/>
    <p:sldId id="263" r:id="rId11"/>
    <p:sldId id="264" r:id="rId12"/>
    <p:sldId id="265" r:id="rId13"/>
    <p:sldId id="266" r:id="rId14"/>
    <p:sldId id="267" r:id="rId15"/>
    <p:sldId id="273" r:id="rId16"/>
  </p:sldIdLst>
  <p:sldSz cx="6858000" cy="5143500"/>
  <p:notesSz cx="6858000" cy="5143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11B3A7-8F60-4E3B-9313-3AEDC8C3F5F9}" v="2" dt="2025-04-15T01:13:56.89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2" d="100"/>
          <a:sy n="122" d="100"/>
        </p:scale>
        <p:origin x="954" y="63"/>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erine Brito" userId="5b0f516e-7c3e-42c8-8c0b-3f4b5c42c7af" providerId="ADAL" clId="{1711B3A7-8F60-4E3B-9313-3AEDC8C3F5F9}"/>
    <pc:docChg chg="undo custSel modSld">
      <pc:chgData name="Katherine Brito" userId="5b0f516e-7c3e-42c8-8c0b-3f4b5c42c7af" providerId="ADAL" clId="{1711B3A7-8F60-4E3B-9313-3AEDC8C3F5F9}" dt="2025-04-15T01:14:35.456" v="201" actId="1076"/>
      <pc:docMkLst>
        <pc:docMk/>
      </pc:docMkLst>
      <pc:sldChg chg="addSp delSp modSp mod">
        <pc:chgData name="Katherine Brito" userId="5b0f516e-7c3e-42c8-8c0b-3f4b5c42c7af" providerId="ADAL" clId="{1711B3A7-8F60-4E3B-9313-3AEDC8C3F5F9}" dt="2025-04-15T01:13:39.868" v="161" actId="1076"/>
        <pc:sldMkLst>
          <pc:docMk/>
          <pc:sldMk cId="0" sldId="263"/>
        </pc:sldMkLst>
        <pc:spChg chg="add del mod">
          <ac:chgData name="Katherine Brito" userId="5b0f516e-7c3e-42c8-8c0b-3f4b5c42c7af" providerId="ADAL" clId="{1711B3A7-8F60-4E3B-9313-3AEDC8C3F5F9}" dt="2025-04-15T01:13:28.051" v="158" actId="1076"/>
          <ac:spMkLst>
            <pc:docMk/>
            <pc:sldMk cId="0" sldId="263"/>
            <ac:spMk id="2" creationId="{00000000-0000-0000-0000-000000000000}"/>
          </ac:spMkLst>
        </pc:spChg>
        <pc:spChg chg="del">
          <ac:chgData name="Katherine Brito" userId="5b0f516e-7c3e-42c8-8c0b-3f4b5c42c7af" providerId="ADAL" clId="{1711B3A7-8F60-4E3B-9313-3AEDC8C3F5F9}" dt="2025-04-15T01:12:57.827" v="112" actId="21"/>
          <ac:spMkLst>
            <pc:docMk/>
            <pc:sldMk cId="0" sldId="263"/>
            <ac:spMk id="3" creationId="{00000000-0000-0000-0000-000000000000}"/>
          </ac:spMkLst>
        </pc:spChg>
        <pc:spChg chg="add del mod">
          <ac:chgData name="Katherine Brito" userId="5b0f516e-7c3e-42c8-8c0b-3f4b5c42c7af" providerId="ADAL" clId="{1711B3A7-8F60-4E3B-9313-3AEDC8C3F5F9}" dt="2025-04-15T01:12:38.793" v="95" actId="47"/>
          <ac:spMkLst>
            <pc:docMk/>
            <pc:sldMk cId="0" sldId="263"/>
            <ac:spMk id="4" creationId="{00000000-0000-0000-0000-000000000000}"/>
          </ac:spMkLst>
        </pc:spChg>
        <pc:spChg chg="add del mod">
          <ac:chgData name="Katherine Brito" userId="5b0f516e-7c3e-42c8-8c0b-3f4b5c42c7af" providerId="ADAL" clId="{1711B3A7-8F60-4E3B-9313-3AEDC8C3F5F9}" dt="2025-04-15T01:12:25.920" v="88" actId="21"/>
          <ac:spMkLst>
            <pc:docMk/>
            <pc:sldMk cId="0" sldId="263"/>
            <ac:spMk id="8" creationId="{00000000-0000-0000-0000-000000000000}"/>
          </ac:spMkLst>
        </pc:spChg>
        <pc:spChg chg="del mod">
          <ac:chgData name="Katherine Brito" userId="5b0f516e-7c3e-42c8-8c0b-3f4b5c42c7af" providerId="ADAL" clId="{1711B3A7-8F60-4E3B-9313-3AEDC8C3F5F9}" dt="2025-04-15T01:12:45.118" v="98"/>
          <ac:spMkLst>
            <pc:docMk/>
            <pc:sldMk cId="0" sldId="263"/>
            <ac:spMk id="9" creationId="{00000000-0000-0000-0000-000000000000}"/>
          </ac:spMkLst>
        </pc:spChg>
        <pc:spChg chg="add mod">
          <ac:chgData name="Katherine Brito" userId="5b0f516e-7c3e-42c8-8c0b-3f4b5c42c7af" providerId="ADAL" clId="{1711B3A7-8F60-4E3B-9313-3AEDC8C3F5F9}" dt="2025-04-15T01:13:39.868" v="161" actId="1076"/>
          <ac:spMkLst>
            <pc:docMk/>
            <pc:sldMk cId="0" sldId="263"/>
            <ac:spMk id="10" creationId="{00000000-0000-0000-0000-000000000000}"/>
          </ac:spMkLst>
        </pc:spChg>
      </pc:sldChg>
      <pc:sldChg chg="addSp delSp modSp mod">
        <pc:chgData name="Katherine Brito" userId="5b0f516e-7c3e-42c8-8c0b-3f4b5c42c7af" providerId="ADAL" clId="{1711B3A7-8F60-4E3B-9313-3AEDC8C3F5F9}" dt="2025-04-15T01:14:35.456" v="201" actId="1076"/>
        <pc:sldMkLst>
          <pc:docMk/>
          <pc:sldMk cId="0" sldId="264"/>
        </pc:sldMkLst>
        <pc:spChg chg="del">
          <ac:chgData name="Katherine Brito" userId="5b0f516e-7c3e-42c8-8c0b-3f4b5c42c7af" providerId="ADAL" clId="{1711B3A7-8F60-4E3B-9313-3AEDC8C3F5F9}" dt="2025-04-15T01:13:48.765" v="162" actId="21"/>
          <ac:spMkLst>
            <pc:docMk/>
            <pc:sldMk cId="0" sldId="264"/>
            <ac:spMk id="3" creationId="{00000000-0000-0000-0000-000000000000}"/>
          </ac:spMkLst>
        </pc:spChg>
        <pc:spChg chg="del mod">
          <ac:chgData name="Katherine Brito" userId="5b0f516e-7c3e-42c8-8c0b-3f4b5c42c7af" providerId="ADAL" clId="{1711B3A7-8F60-4E3B-9313-3AEDC8C3F5F9}" dt="2025-04-15T01:13:56.897" v="164"/>
          <ac:spMkLst>
            <pc:docMk/>
            <pc:sldMk cId="0" sldId="264"/>
            <ac:spMk id="4" creationId="{00000000-0000-0000-0000-000000000000}"/>
          </ac:spMkLst>
        </pc:spChg>
        <pc:spChg chg="add mod">
          <ac:chgData name="Katherine Brito" userId="5b0f516e-7c3e-42c8-8c0b-3f4b5c42c7af" providerId="ADAL" clId="{1711B3A7-8F60-4E3B-9313-3AEDC8C3F5F9}" dt="2025-04-15T01:14:35.456" v="201" actId="1076"/>
          <ac:spMkLst>
            <pc:docMk/>
            <pc:sldMk cId="0" sldId="264"/>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257175"/>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257175"/>
          </a:xfrm>
          <a:prstGeom prst="rect">
            <a:avLst/>
          </a:prstGeom>
        </p:spPr>
        <p:txBody>
          <a:bodyPr vert="horz" lIns="91440" tIns="45720" rIns="91440" bIns="45720" rtlCol="0"/>
          <a:lstStyle>
            <a:lvl1pPr algn="r">
              <a:defRPr sz="1200"/>
            </a:lvl1pPr>
          </a:lstStyle>
          <a:p>
            <a:fld id="{D6204BAE-BF50-41A8-B028-E6E505FBE05C}" type="datetimeFigureOut">
              <a:rPr lang="en-CA" smtClean="0"/>
              <a:t>2025-04-14</a:t>
            </a:fld>
            <a:endParaRPr lang="en-CA"/>
          </a:p>
        </p:txBody>
      </p:sp>
      <p:sp>
        <p:nvSpPr>
          <p:cNvPr id="4" name="Slide Image Placeholder 3"/>
          <p:cNvSpPr>
            <a:spLocks noGrp="1" noRot="1" noChangeAspect="1"/>
          </p:cNvSpPr>
          <p:nvPr>
            <p:ph type="sldImg" idx="2"/>
          </p:nvPr>
        </p:nvSpPr>
        <p:spPr>
          <a:xfrm>
            <a:off x="2271713" y="642938"/>
            <a:ext cx="2314575" cy="173672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2474913"/>
            <a:ext cx="5486400" cy="20256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4886325"/>
            <a:ext cx="2971800" cy="257175"/>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4886325"/>
            <a:ext cx="2971800" cy="257175"/>
          </a:xfrm>
          <a:prstGeom prst="rect">
            <a:avLst/>
          </a:prstGeom>
        </p:spPr>
        <p:txBody>
          <a:bodyPr vert="horz" lIns="91440" tIns="45720" rIns="91440" bIns="45720" rtlCol="0" anchor="b"/>
          <a:lstStyle>
            <a:lvl1pPr algn="r">
              <a:defRPr sz="1200"/>
            </a:lvl1pPr>
          </a:lstStyle>
          <a:p>
            <a:fld id="{2B27E1CE-785F-47C2-8F30-02CF501E74FF}" type="slidenum">
              <a:rPr lang="en-CA" smtClean="0"/>
              <a:t>‹#›</a:t>
            </a:fld>
            <a:endParaRPr lang="en-CA"/>
          </a:p>
        </p:txBody>
      </p:sp>
    </p:spTree>
    <p:extLst>
      <p:ext uri="{BB962C8B-B14F-4D97-AF65-F5344CB8AC3E}">
        <p14:creationId xmlns:p14="http://schemas.microsoft.com/office/powerpoint/2010/main" val="1227554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B27E1CE-785F-47C2-8F30-02CF501E74FF}" type="slidenum">
              <a:rPr lang="en-CA" smtClean="0"/>
              <a:t>14</a:t>
            </a:fld>
            <a:endParaRPr lang="en-CA"/>
          </a:p>
        </p:txBody>
      </p:sp>
    </p:spTree>
    <p:extLst>
      <p:ext uri="{BB962C8B-B14F-4D97-AF65-F5344CB8AC3E}">
        <p14:creationId xmlns:p14="http://schemas.microsoft.com/office/powerpoint/2010/main" val="1786960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350" y="1594485"/>
            <a:ext cx="5829300" cy="1080135"/>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028700" y="2880360"/>
            <a:ext cx="4800600" cy="128587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chemeClr val="bg1"/>
                </a:solidFill>
                <a:latin typeface="Geneva"/>
                <a:cs typeface="Geneva"/>
              </a:defRPr>
            </a:lvl1pPr>
          </a:lstStyle>
          <a:p>
            <a:endParaRPr/>
          </a:p>
        </p:txBody>
      </p:sp>
      <p:sp>
        <p:nvSpPr>
          <p:cNvPr id="3" name="Holder 3"/>
          <p:cNvSpPr>
            <a:spLocks noGrp="1"/>
          </p:cNvSpPr>
          <p:nvPr>
            <p:ph type="body" idx="1"/>
          </p:nvPr>
        </p:nvSpPr>
        <p:spPr/>
        <p:txBody>
          <a:bodyPr lIns="0" tIns="0" rIns="0" bIns="0"/>
          <a:lstStyle>
            <a:lvl1pPr>
              <a:defRPr sz="1800" b="1" i="0">
                <a:solidFill>
                  <a:schemeClr val="bg1"/>
                </a:solidFill>
                <a:latin typeface="Felix Titling"/>
                <a:cs typeface="Felix Titling"/>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6857999" cy="5143499"/>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1800" b="0" i="0">
                <a:solidFill>
                  <a:schemeClr val="bg1"/>
                </a:solidFill>
                <a:latin typeface="Geneva"/>
                <a:cs typeface="Geneva"/>
              </a:defRPr>
            </a:lvl1pPr>
          </a:lstStyle>
          <a:p>
            <a:endParaRPr/>
          </a:p>
        </p:txBody>
      </p:sp>
      <p:sp>
        <p:nvSpPr>
          <p:cNvPr id="3" name="Holder 3"/>
          <p:cNvSpPr>
            <a:spLocks noGrp="1"/>
          </p:cNvSpPr>
          <p:nvPr>
            <p:ph sz="half" idx="2"/>
          </p:nvPr>
        </p:nvSpPr>
        <p:spPr>
          <a:xfrm>
            <a:off x="342900" y="1183005"/>
            <a:ext cx="298323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531870" y="1183005"/>
            <a:ext cx="298323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4/14/2025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45697" y="689381"/>
            <a:ext cx="4928306" cy="3942644"/>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0" y="0"/>
            <a:ext cx="6858000" cy="5143500"/>
          </a:xfrm>
          <a:custGeom>
            <a:avLst/>
            <a:gdLst/>
            <a:ahLst/>
            <a:cxnLst/>
            <a:rect l="l" t="t" r="r" b="b"/>
            <a:pathLst>
              <a:path w="6858000" h="5143500">
                <a:moveTo>
                  <a:pt x="0" y="5143500"/>
                </a:moveTo>
                <a:lnTo>
                  <a:pt x="6858000" y="5143500"/>
                </a:lnTo>
                <a:lnTo>
                  <a:pt x="6858000" y="0"/>
                </a:lnTo>
                <a:lnTo>
                  <a:pt x="0" y="0"/>
                </a:lnTo>
                <a:lnTo>
                  <a:pt x="0" y="5143500"/>
                </a:lnTo>
                <a:close/>
              </a:path>
            </a:pathLst>
          </a:custGeom>
          <a:solidFill>
            <a:srgbClr val="580201">
              <a:alpha val="89804"/>
            </a:srgbClr>
          </a:solidFill>
        </p:spPr>
        <p:txBody>
          <a:bodyPr wrap="square" lIns="0" tIns="0" rIns="0" bIns="0" rtlCol="0"/>
          <a:lstStyle/>
          <a:p>
            <a:endParaRPr/>
          </a:p>
        </p:txBody>
      </p:sp>
      <p:sp>
        <p:nvSpPr>
          <p:cNvPr id="18" name="bk object 18"/>
          <p:cNvSpPr/>
          <p:nvPr/>
        </p:nvSpPr>
        <p:spPr>
          <a:xfrm>
            <a:off x="211760" y="689381"/>
            <a:ext cx="1139836" cy="1569719"/>
          </a:xfrm>
          <a:prstGeom prst="rect">
            <a:avLst/>
          </a:prstGeom>
          <a:blipFill>
            <a:blip r:embed="rId3"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1800" b="0" i="0">
                <a:solidFill>
                  <a:schemeClr val="bg1"/>
                </a:solidFill>
                <a:latin typeface="Geneva"/>
                <a:cs typeface="Genev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4/14/2025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4/14/2025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45697" y="689381"/>
            <a:ext cx="4928306" cy="3942644"/>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0" y="0"/>
            <a:ext cx="6858000" cy="5143500"/>
          </a:xfrm>
          <a:custGeom>
            <a:avLst/>
            <a:gdLst/>
            <a:ahLst/>
            <a:cxnLst/>
            <a:rect l="l" t="t" r="r" b="b"/>
            <a:pathLst>
              <a:path w="6858000" h="5143500">
                <a:moveTo>
                  <a:pt x="0" y="5143500"/>
                </a:moveTo>
                <a:lnTo>
                  <a:pt x="6858000" y="5143500"/>
                </a:lnTo>
                <a:lnTo>
                  <a:pt x="6858000" y="0"/>
                </a:lnTo>
                <a:lnTo>
                  <a:pt x="0" y="0"/>
                </a:lnTo>
                <a:lnTo>
                  <a:pt x="0" y="5143500"/>
                </a:lnTo>
                <a:close/>
              </a:path>
            </a:pathLst>
          </a:custGeom>
          <a:solidFill>
            <a:srgbClr val="580201">
              <a:alpha val="89804"/>
            </a:srgbClr>
          </a:solidFill>
        </p:spPr>
        <p:txBody>
          <a:bodyPr wrap="square" lIns="0" tIns="0" rIns="0" bIns="0" rtlCol="0"/>
          <a:lstStyle/>
          <a:p>
            <a:endParaRPr/>
          </a:p>
        </p:txBody>
      </p:sp>
      <p:sp>
        <p:nvSpPr>
          <p:cNvPr id="2" name="Holder 2"/>
          <p:cNvSpPr>
            <a:spLocks noGrp="1"/>
          </p:cNvSpPr>
          <p:nvPr>
            <p:ph type="title"/>
          </p:nvPr>
        </p:nvSpPr>
        <p:spPr>
          <a:xfrm>
            <a:off x="568539" y="893364"/>
            <a:ext cx="1264920" cy="574040"/>
          </a:xfrm>
          <a:prstGeom prst="rect">
            <a:avLst/>
          </a:prstGeom>
        </p:spPr>
        <p:txBody>
          <a:bodyPr wrap="square" lIns="0" tIns="0" rIns="0" bIns="0">
            <a:spAutoFit/>
          </a:bodyPr>
          <a:lstStyle>
            <a:lvl1pPr>
              <a:defRPr sz="1800" b="0" i="0">
                <a:solidFill>
                  <a:schemeClr val="bg1"/>
                </a:solidFill>
                <a:latin typeface="Geneva"/>
                <a:cs typeface="Geneva"/>
              </a:defRPr>
            </a:lvl1pPr>
          </a:lstStyle>
          <a:p>
            <a:endParaRPr/>
          </a:p>
        </p:txBody>
      </p:sp>
      <p:sp>
        <p:nvSpPr>
          <p:cNvPr id="3" name="Holder 3"/>
          <p:cNvSpPr>
            <a:spLocks noGrp="1"/>
          </p:cNvSpPr>
          <p:nvPr>
            <p:ph type="body" idx="1"/>
          </p:nvPr>
        </p:nvSpPr>
        <p:spPr>
          <a:xfrm>
            <a:off x="1000635" y="1312523"/>
            <a:ext cx="4856729" cy="1470025"/>
          </a:xfrm>
          <a:prstGeom prst="rect">
            <a:avLst/>
          </a:prstGeom>
        </p:spPr>
        <p:txBody>
          <a:bodyPr wrap="square" lIns="0" tIns="0" rIns="0" bIns="0">
            <a:spAutoFit/>
          </a:bodyPr>
          <a:lstStyle>
            <a:lvl1pPr>
              <a:defRPr sz="1800" b="1" i="0">
                <a:solidFill>
                  <a:schemeClr val="bg1"/>
                </a:solidFill>
                <a:latin typeface="Felix Titling"/>
                <a:cs typeface="Felix Titling"/>
              </a:defRPr>
            </a:lvl1pPr>
          </a:lstStyle>
          <a:p>
            <a:endParaRPr/>
          </a:p>
        </p:txBody>
      </p:sp>
      <p:sp>
        <p:nvSpPr>
          <p:cNvPr id="4" name="Holder 4"/>
          <p:cNvSpPr>
            <a:spLocks noGrp="1"/>
          </p:cNvSpPr>
          <p:nvPr>
            <p:ph type="ftr" sz="quarter" idx="5"/>
          </p:nvPr>
        </p:nvSpPr>
        <p:spPr>
          <a:xfrm>
            <a:off x="2331720" y="4783455"/>
            <a:ext cx="219456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42900" y="4783455"/>
            <a:ext cx="157734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4/14/2025</a:t>
            </a:fld>
            <a:endParaRPr lang="en-US"/>
          </a:p>
        </p:txBody>
      </p:sp>
      <p:sp>
        <p:nvSpPr>
          <p:cNvPr id="6" name="Holder 6"/>
          <p:cNvSpPr>
            <a:spLocks noGrp="1"/>
          </p:cNvSpPr>
          <p:nvPr>
            <p:ph type="sldNum" sz="quarter" idx="7"/>
          </p:nvPr>
        </p:nvSpPr>
        <p:spPr>
          <a:xfrm>
            <a:off x="4937760" y="4783455"/>
            <a:ext cx="157734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jp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25199" y="1422703"/>
            <a:ext cx="3874770" cy="2329815"/>
          </a:xfrm>
          <a:prstGeom prst="rect">
            <a:avLst/>
          </a:prstGeom>
        </p:spPr>
        <p:txBody>
          <a:bodyPr vert="horz" wrap="square" lIns="0" tIns="106045" rIns="0" bIns="0" rtlCol="0">
            <a:spAutoFit/>
          </a:bodyPr>
          <a:lstStyle/>
          <a:p>
            <a:pPr marL="12700" marR="5080" algn="ctr">
              <a:lnSpc>
                <a:spcPts val="5830"/>
              </a:lnSpc>
              <a:spcBef>
                <a:spcPts val="835"/>
              </a:spcBef>
            </a:pPr>
            <a:r>
              <a:rPr sz="5400" b="1" dirty="0">
                <a:latin typeface="Felix Titling"/>
                <a:cs typeface="Felix Titling"/>
              </a:rPr>
              <a:t>GRAD</a:t>
            </a:r>
            <a:r>
              <a:rPr sz="5400" b="1" spc="-120" dirty="0">
                <a:latin typeface="Felix Titling"/>
                <a:cs typeface="Felix Titling"/>
              </a:rPr>
              <a:t> </a:t>
            </a:r>
            <a:r>
              <a:rPr sz="5400" b="1" spc="5" dirty="0">
                <a:latin typeface="Felix Titling"/>
                <a:cs typeface="Felix Titling"/>
              </a:rPr>
              <a:t>2025  </a:t>
            </a:r>
            <a:r>
              <a:rPr sz="5400" b="1" spc="-75" dirty="0">
                <a:latin typeface="Felix Titling"/>
                <a:cs typeface="Felix Titling"/>
              </a:rPr>
              <a:t>PARENT  </a:t>
            </a:r>
            <a:r>
              <a:rPr sz="5400" b="1" dirty="0">
                <a:latin typeface="Felix Titling"/>
                <a:cs typeface="Felix Titling"/>
              </a:rPr>
              <a:t>MEETING</a:t>
            </a:r>
            <a:endParaRPr sz="5400" dirty="0">
              <a:latin typeface="Felix Titling"/>
              <a:cs typeface="Felix Titling"/>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 y="21981"/>
            <a:ext cx="6857999" cy="5143499"/>
          </a:xfrm>
          <a:prstGeom prst="rect">
            <a:avLst/>
          </a:prstGeom>
          <a:blipFill>
            <a:blip r:embed="rId2" cstate="print"/>
            <a:stretch>
              <a:fillRect/>
            </a:stretch>
          </a:blipFill>
        </p:spPr>
        <p:txBody>
          <a:bodyPr wrap="square" lIns="0" tIns="0" rIns="0" bIns="0" rtlCol="0"/>
          <a:lstStyle/>
          <a:p>
            <a:endParaRPr dirty="0"/>
          </a:p>
        </p:txBody>
      </p:sp>
      <p:sp>
        <p:nvSpPr>
          <p:cNvPr id="4" name="object 4"/>
          <p:cNvSpPr txBox="1"/>
          <p:nvPr/>
        </p:nvSpPr>
        <p:spPr>
          <a:xfrm>
            <a:off x="601648" y="919642"/>
            <a:ext cx="1334135" cy="344325"/>
          </a:xfrm>
          <a:prstGeom prst="rect">
            <a:avLst/>
          </a:prstGeom>
        </p:spPr>
        <p:txBody>
          <a:bodyPr vert="horz" wrap="square" lIns="0" tIns="10795" rIns="0" bIns="0" rtlCol="0">
            <a:spAutoFit/>
          </a:bodyPr>
          <a:lstStyle/>
          <a:p>
            <a:pPr indent="139700">
              <a:lnSpc>
                <a:spcPts val="2640"/>
              </a:lnSpc>
              <a:spcBef>
                <a:spcPts val="85"/>
              </a:spcBef>
            </a:pPr>
            <a:endParaRPr sz="2200" dirty="0">
              <a:latin typeface="Tahoma"/>
              <a:cs typeface="Tahoma"/>
            </a:endParaRPr>
          </a:p>
        </p:txBody>
      </p:sp>
      <p:sp>
        <p:nvSpPr>
          <p:cNvPr id="5" name="object 5"/>
          <p:cNvSpPr/>
          <p:nvPr/>
        </p:nvSpPr>
        <p:spPr>
          <a:xfrm>
            <a:off x="2743250" y="1470164"/>
            <a:ext cx="2072639" cy="264160"/>
          </a:xfrm>
          <a:custGeom>
            <a:avLst/>
            <a:gdLst/>
            <a:ahLst/>
            <a:cxnLst/>
            <a:rect l="l" t="t" r="r" b="b"/>
            <a:pathLst>
              <a:path w="2072639" h="264160">
                <a:moveTo>
                  <a:pt x="0" y="0"/>
                </a:moveTo>
                <a:lnTo>
                  <a:pt x="2072639" y="0"/>
                </a:lnTo>
                <a:lnTo>
                  <a:pt x="2072639" y="263651"/>
                </a:lnTo>
                <a:lnTo>
                  <a:pt x="0" y="263651"/>
                </a:lnTo>
                <a:lnTo>
                  <a:pt x="0" y="0"/>
                </a:lnTo>
                <a:close/>
              </a:path>
            </a:pathLst>
          </a:custGeom>
          <a:solidFill>
            <a:srgbClr val="FFFF00"/>
          </a:solidFill>
        </p:spPr>
        <p:txBody>
          <a:bodyPr wrap="square" lIns="0" tIns="0" rIns="0" bIns="0" rtlCol="0"/>
          <a:lstStyle/>
          <a:p>
            <a:endParaRPr/>
          </a:p>
        </p:txBody>
      </p:sp>
      <p:sp>
        <p:nvSpPr>
          <p:cNvPr id="6" name="object 6"/>
          <p:cNvSpPr txBox="1"/>
          <p:nvPr/>
        </p:nvSpPr>
        <p:spPr>
          <a:xfrm>
            <a:off x="2558333" y="1138943"/>
            <a:ext cx="3779520" cy="285115"/>
          </a:xfrm>
          <a:prstGeom prst="rect">
            <a:avLst/>
          </a:prstGeom>
        </p:spPr>
        <p:txBody>
          <a:bodyPr vert="horz" wrap="square" lIns="0" tIns="13335" rIns="0" bIns="0" rtlCol="0">
            <a:spAutoFit/>
          </a:bodyPr>
          <a:lstStyle/>
          <a:p>
            <a:pPr marL="184785" indent="-172720">
              <a:lnSpc>
                <a:spcPct val="100000"/>
              </a:lnSpc>
              <a:spcBef>
                <a:spcPts val="105"/>
              </a:spcBef>
              <a:buFont typeface="Arial"/>
              <a:buChar char="•"/>
              <a:tabLst>
                <a:tab pos="185420" algn="l"/>
              </a:tabLst>
            </a:pPr>
            <a:r>
              <a:rPr sz="1700" b="1" spc="-5" dirty="0">
                <a:latin typeface="Calibri"/>
                <a:cs typeface="Calibri"/>
              </a:rPr>
              <a:t>Open </a:t>
            </a:r>
            <a:r>
              <a:rPr sz="1700" b="1" spc="-10" dirty="0">
                <a:latin typeface="Calibri"/>
                <a:cs typeface="Calibri"/>
              </a:rPr>
              <a:t>to </a:t>
            </a:r>
            <a:r>
              <a:rPr sz="1700" b="1" spc="-5" dirty="0">
                <a:latin typeface="Calibri"/>
                <a:cs typeface="Calibri"/>
              </a:rPr>
              <a:t>all </a:t>
            </a:r>
            <a:r>
              <a:rPr sz="1700" b="1" spc="-10" dirty="0">
                <a:latin typeface="Calibri"/>
                <a:cs typeface="Calibri"/>
              </a:rPr>
              <a:t>Graduands </a:t>
            </a:r>
            <a:r>
              <a:rPr sz="1700" b="1" spc="-5" dirty="0">
                <a:latin typeface="Calibri"/>
                <a:cs typeface="Calibri"/>
              </a:rPr>
              <a:t>and their</a:t>
            </a:r>
            <a:r>
              <a:rPr sz="1700" b="1" spc="-35" dirty="0">
                <a:latin typeface="Calibri"/>
                <a:cs typeface="Calibri"/>
              </a:rPr>
              <a:t> </a:t>
            </a:r>
            <a:r>
              <a:rPr sz="1700" b="1" spc="-5" dirty="0">
                <a:latin typeface="Calibri"/>
                <a:cs typeface="Calibri"/>
              </a:rPr>
              <a:t>mentor</a:t>
            </a:r>
            <a:endParaRPr sz="1700">
              <a:latin typeface="Calibri"/>
              <a:cs typeface="Calibri"/>
            </a:endParaRPr>
          </a:p>
        </p:txBody>
      </p:sp>
      <p:sp>
        <p:nvSpPr>
          <p:cNvPr id="7" name="object 7"/>
          <p:cNvSpPr txBox="1"/>
          <p:nvPr/>
        </p:nvSpPr>
        <p:spPr>
          <a:xfrm>
            <a:off x="2558333" y="1448315"/>
            <a:ext cx="3945254" cy="2789555"/>
          </a:xfrm>
          <a:prstGeom prst="rect">
            <a:avLst/>
          </a:prstGeom>
        </p:spPr>
        <p:txBody>
          <a:bodyPr vert="horz" wrap="square" lIns="0" tIns="63500" rIns="0" bIns="0" rtlCol="0">
            <a:spAutoFit/>
          </a:bodyPr>
          <a:lstStyle/>
          <a:p>
            <a:pPr marL="184150" marR="414655" indent="-172085">
              <a:lnSpc>
                <a:spcPts val="1630"/>
              </a:lnSpc>
              <a:spcBef>
                <a:spcPts val="500"/>
              </a:spcBef>
              <a:buFont typeface="Arial"/>
              <a:buChar char="•"/>
              <a:tabLst>
                <a:tab pos="185420" algn="l"/>
              </a:tabLst>
            </a:pPr>
            <a:r>
              <a:rPr sz="1700" b="1" spc="-15" dirty="0">
                <a:latin typeface="Calibri"/>
                <a:cs typeface="Calibri"/>
              </a:rPr>
              <a:t>Register </a:t>
            </a:r>
            <a:r>
              <a:rPr sz="1700" b="1" dirty="0">
                <a:latin typeface="Calibri"/>
                <a:cs typeface="Calibri"/>
              </a:rPr>
              <a:t>in </a:t>
            </a:r>
            <a:r>
              <a:rPr sz="1700" b="1" spc="-10" dirty="0">
                <a:latin typeface="Calibri"/>
                <a:cs typeface="Calibri"/>
              </a:rPr>
              <a:t>Groups </a:t>
            </a:r>
            <a:r>
              <a:rPr sz="1700" b="1" spc="-5" dirty="0">
                <a:latin typeface="Calibri"/>
                <a:cs typeface="Calibri"/>
              </a:rPr>
              <a:t>of </a:t>
            </a:r>
            <a:r>
              <a:rPr sz="1700" b="1" dirty="0">
                <a:latin typeface="Calibri"/>
                <a:cs typeface="Calibri"/>
              </a:rPr>
              <a:t>4 – 2 </a:t>
            </a:r>
            <a:r>
              <a:rPr sz="1700" b="1" spc="-5" dirty="0">
                <a:latin typeface="Calibri"/>
                <a:cs typeface="Calibri"/>
              </a:rPr>
              <a:t>Students </a:t>
            </a:r>
            <a:r>
              <a:rPr sz="1700" b="1" dirty="0">
                <a:latin typeface="Calibri"/>
                <a:cs typeface="Calibri"/>
              </a:rPr>
              <a:t>2  </a:t>
            </a:r>
            <a:r>
              <a:rPr sz="1700" b="1" spc="-15" dirty="0">
                <a:latin typeface="Calibri"/>
                <a:cs typeface="Calibri"/>
              </a:rPr>
              <a:t>Mentors</a:t>
            </a:r>
            <a:endParaRPr sz="1700">
              <a:latin typeface="Calibri"/>
              <a:cs typeface="Calibri"/>
            </a:endParaRPr>
          </a:p>
          <a:p>
            <a:pPr marL="222885" indent="-210820">
              <a:lnSpc>
                <a:spcPct val="100000"/>
              </a:lnSpc>
              <a:spcBef>
                <a:spcPts val="509"/>
              </a:spcBef>
              <a:buFont typeface="Arial"/>
              <a:buChar char="•"/>
              <a:tabLst>
                <a:tab pos="222250" algn="l"/>
                <a:tab pos="223520" algn="l"/>
              </a:tabLst>
            </a:pPr>
            <a:r>
              <a:rPr sz="1300" spc="-5" dirty="0">
                <a:latin typeface="Calibri"/>
                <a:cs typeface="Calibri"/>
              </a:rPr>
              <a:t>144 </a:t>
            </a:r>
            <a:r>
              <a:rPr sz="1300" spc="-10" dirty="0">
                <a:latin typeface="Calibri"/>
                <a:cs typeface="Calibri"/>
              </a:rPr>
              <a:t>player’s</a:t>
            </a:r>
            <a:r>
              <a:rPr sz="1300" spc="20" dirty="0">
                <a:latin typeface="Calibri"/>
                <a:cs typeface="Calibri"/>
              </a:rPr>
              <a:t> </a:t>
            </a:r>
            <a:r>
              <a:rPr sz="1300" spc="-10" dirty="0">
                <a:latin typeface="Calibri"/>
                <a:cs typeface="Calibri"/>
              </a:rPr>
              <a:t>max</a:t>
            </a:r>
            <a:endParaRPr sz="1300">
              <a:latin typeface="Calibri"/>
              <a:cs typeface="Calibri"/>
            </a:endParaRPr>
          </a:p>
          <a:p>
            <a:pPr marL="184785" indent="-172720">
              <a:lnSpc>
                <a:spcPct val="100000"/>
              </a:lnSpc>
              <a:spcBef>
                <a:spcPts val="490"/>
              </a:spcBef>
              <a:buFont typeface="Arial"/>
              <a:buChar char="•"/>
              <a:tabLst>
                <a:tab pos="185420" algn="l"/>
              </a:tabLst>
            </a:pPr>
            <a:r>
              <a:rPr sz="1300" b="1" spc="-10" dirty="0">
                <a:latin typeface="Calibri"/>
                <a:cs typeface="Calibri"/>
              </a:rPr>
              <a:t>Reservations </a:t>
            </a:r>
            <a:r>
              <a:rPr sz="1300" b="1" spc="-5" dirty="0">
                <a:latin typeface="Calibri"/>
                <a:cs typeface="Calibri"/>
              </a:rPr>
              <a:t>on </a:t>
            </a:r>
            <a:r>
              <a:rPr sz="1300" b="1" spc="-10" dirty="0">
                <a:latin typeface="Calibri"/>
                <a:cs typeface="Calibri"/>
              </a:rPr>
              <a:t>first come first serve</a:t>
            </a:r>
            <a:r>
              <a:rPr sz="1300" b="1" spc="135" dirty="0">
                <a:latin typeface="Calibri"/>
                <a:cs typeface="Calibri"/>
              </a:rPr>
              <a:t> </a:t>
            </a:r>
            <a:r>
              <a:rPr sz="1300" b="1" spc="-5" dirty="0">
                <a:latin typeface="Calibri"/>
                <a:cs typeface="Calibri"/>
              </a:rPr>
              <a:t>basis</a:t>
            </a:r>
            <a:endParaRPr sz="1300">
              <a:latin typeface="Calibri"/>
              <a:cs typeface="Calibri"/>
            </a:endParaRPr>
          </a:p>
          <a:p>
            <a:pPr marL="527685" marR="227965" lvl="1" indent="-172720">
              <a:lnSpc>
                <a:spcPts val="1250"/>
              </a:lnSpc>
              <a:spcBef>
                <a:spcPts val="385"/>
              </a:spcBef>
              <a:buFont typeface="Arial"/>
              <a:buChar char="•"/>
              <a:tabLst>
                <a:tab pos="528320" algn="l"/>
              </a:tabLst>
            </a:pPr>
            <a:r>
              <a:rPr sz="1300" spc="-5" dirty="0">
                <a:latin typeface="Calibri"/>
                <a:cs typeface="Calibri"/>
              </a:rPr>
              <a:t>Through the online </a:t>
            </a:r>
            <a:r>
              <a:rPr sz="1300" spc="-10" dirty="0">
                <a:latin typeface="Calibri"/>
                <a:cs typeface="Calibri"/>
              </a:rPr>
              <a:t>registration </a:t>
            </a:r>
            <a:r>
              <a:rPr sz="1300" spc="-5" dirty="0">
                <a:latin typeface="Calibri"/>
                <a:cs typeface="Calibri"/>
              </a:rPr>
              <a:t>link </a:t>
            </a:r>
            <a:r>
              <a:rPr sz="1300" spc="-10" dirty="0">
                <a:latin typeface="Calibri"/>
                <a:cs typeface="Calibri"/>
              </a:rPr>
              <a:t>(payable by  </a:t>
            </a:r>
            <a:r>
              <a:rPr sz="1300" spc="-5" dirty="0">
                <a:latin typeface="Calibri"/>
                <a:cs typeface="Calibri"/>
              </a:rPr>
              <a:t>credit </a:t>
            </a:r>
            <a:r>
              <a:rPr sz="1300" spc="-10" dirty="0">
                <a:latin typeface="Calibri"/>
                <a:cs typeface="Calibri"/>
              </a:rPr>
              <a:t>card)</a:t>
            </a:r>
            <a:endParaRPr sz="1300">
              <a:latin typeface="Calibri"/>
              <a:cs typeface="Calibri"/>
            </a:endParaRPr>
          </a:p>
          <a:p>
            <a:pPr marL="527685" marR="5080" lvl="1" indent="-172720">
              <a:lnSpc>
                <a:spcPts val="1250"/>
              </a:lnSpc>
              <a:spcBef>
                <a:spcPts val="405"/>
              </a:spcBef>
              <a:buFont typeface="Arial"/>
              <a:buChar char="•"/>
              <a:tabLst>
                <a:tab pos="528320" algn="l"/>
              </a:tabLst>
            </a:pPr>
            <a:r>
              <a:rPr sz="1300" spc="-5" dirty="0">
                <a:latin typeface="Calibri"/>
                <a:cs typeface="Calibri"/>
              </a:rPr>
              <a:t>Cash or Cheque </a:t>
            </a:r>
            <a:r>
              <a:rPr sz="1300" spc="-15" dirty="0">
                <a:latin typeface="Calibri"/>
                <a:cs typeface="Calibri"/>
              </a:rPr>
              <a:t>Payable </a:t>
            </a:r>
            <a:r>
              <a:rPr sz="1300" spc="-10" dirty="0">
                <a:latin typeface="Calibri"/>
                <a:cs typeface="Calibri"/>
              </a:rPr>
              <a:t>to </a:t>
            </a:r>
            <a:r>
              <a:rPr sz="1300" spc="-5" dirty="0">
                <a:latin typeface="Calibri"/>
                <a:cs typeface="Calibri"/>
              </a:rPr>
              <a:t>SPHS; </a:t>
            </a:r>
            <a:r>
              <a:rPr sz="1300" spc="-10" dirty="0">
                <a:latin typeface="Calibri"/>
                <a:cs typeface="Calibri"/>
              </a:rPr>
              <a:t>Drop off </a:t>
            </a:r>
            <a:r>
              <a:rPr sz="1300" spc="-5" dirty="0">
                <a:latin typeface="Calibri"/>
                <a:cs typeface="Calibri"/>
              </a:rPr>
              <a:t>Form </a:t>
            </a:r>
            <a:r>
              <a:rPr sz="1300" spc="-10" dirty="0">
                <a:latin typeface="Calibri"/>
                <a:cs typeface="Calibri"/>
              </a:rPr>
              <a:t>at  President’s </a:t>
            </a:r>
            <a:r>
              <a:rPr sz="1300" spc="-5" dirty="0">
                <a:latin typeface="Calibri"/>
                <a:cs typeface="Calibri"/>
              </a:rPr>
              <a:t>office </a:t>
            </a:r>
            <a:r>
              <a:rPr sz="1300" spc="-15" dirty="0">
                <a:latin typeface="Calibri"/>
                <a:cs typeface="Calibri"/>
              </a:rPr>
              <a:t>(Kate</a:t>
            </a:r>
            <a:r>
              <a:rPr sz="1300" spc="85" dirty="0">
                <a:latin typeface="Calibri"/>
                <a:cs typeface="Calibri"/>
              </a:rPr>
              <a:t> </a:t>
            </a:r>
            <a:r>
              <a:rPr sz="1300" spc="-5" dirty="0">
                <a:latin typeface="Calibri"/>
                <a:cs typeface="Calibri"/>
              </a:rPr>
              <a:t>Brito)</a:t>
            </a:r>
            <a:endParaRPr sz="1300">
              <a:latin typeface="Calibri"/>
              <a:cs typeface="Calibri"/>
            </a:endParaRPr>
          </a:p>
          <a:p>
            <a:pPr marL="184785" indent="-172720">
              <a:lnSpc>
                <a:spcPct val="100000"/>
              </a:lnSpc>
              <a:spcBef>
                <a:spcPts val="489"/>
              </a:spcBef>
              <a:buFont typeface="Arial"/>
              <a:buChar char="•"/>
              <a:tabLst>
                <a:tab pos="185420" algn="l"/>
              </a:tabLst>
            </a:pPr>
            <a:r>
              <a:rPr sz="1300" spc="-5" dirty="0">
                <a:latin typeface="Calibri"/>
                <a:cs typeface="Calibri"/>
              </a:rPr>
              <a:t>11:00 am </a:t>
            </a:r>
            <a:r>
              <a:rPr sz="1300" spc="-10" dirty="0">
                <a:latin typeface="Calibri"/>
                <a:cs typeface="Calibri"/>
              </a:rPr>
              <a:t>Registration</a:t>
            </a:r>
            <a:r>
              <a:rPr sz="1300" spc="55" dirty="0">
                <a:latin typeface="Calibri"/>
                <a:cs typeface="Calibri"/>
              </a:rPr>
              <a:t> </a:t>
            </a:r>
            <a:r>
              <a:rPr sz="1300" spc="-10" dirty="0">
                <a:latin typeface="Calibri"/>
                <a:cs typeface="Calibri"/>
              </a:rPr>
              <a:t>starts.</a:t>
            </a:r>
            <a:endParaRPr sz="1300">
              <a:latin typeface="Calibri"/>
              <a:cs typeface="Calibri"/>
            </a:endParaRPr>
          </a:p>
          <a:p>
            <a:pPr marL="184785" indent="-172720">
              <a:lnSpc>
                <a:spcPct val="100000"/>
              </a:lnSpc>
              <a:spcBef>
                <a:spcPts val="490"/>
              </a:spcBef>
              <a:buFont typeface="Arial"/>
              <a:buChar char="•"/>
              <a:tabLst>
                <a:tab pos="185420" algn="l"/>
              </a:tabLst>
            </a:pPr>
            <a:r>
              <a:rPr sz="1300" spc="-5" dirty="0">
                <a:latin typeface="Calibri"/>
                <a:cs typeface="Calibri"/>
              </a:rPr>
              <a:t>11:30 am BBQ lunch</a:t>
            </a:r>
            <a:r>
              <a:rPr sz="1300" spc="70" dirty="0">
                <a:latin typeface="Calibri"/>
                <a:cs typeface="Calibri"/>
              </a:rPr>
              <a:t> </a:t>
            </a:r>
            <a:r>
              <a:rPr sz="1300" spc="-10" dirty="0">
                <a:latin typeface="Calibri"/>
                <a:cs typeface="Calibri"/>
              </a:rPr>
              <a:t>starts</a:t>
            </a:r>
            <a:endParaRPr sz="1300">
              <a:latin typeface="Calibri"/>
              <a:cs typeface="Calibri"/>
            </a:endParaRPr>
          </a:p>
          <a:p>
            <a:pPr marL="184785" indent="-172720">
              <a:lnSpc>
                <a:spcPct val="100000"/>
              </a:lnSpc>
              <a:spcBef>
                <a:spcPts val="495"/>
              </a:spcBef>
              <a:buFont typeface="Arial"/>
              <a:buChar char="•"/>
              <a:tabLst>
                <a:tab pos="185420" algn="l"/>
              </a:tabLst>
            </a:pPr>
            <a:r>
              <a:rPr sz="1300" spc="-5" dirty="0">
                <a:latin typeface="Calibri"/>
                <a:cs typeface="Calibri"/>
              </a:rPr>
              <a:t>1:00 pm Shotgun</a:t>
            </a:r>
            <a:r>
              <a:rPr sz="1300" spc="60" dirty="0">
                <a:latin typeface="Calibri"/>
                <a:cs typeface="Calibri"/>
              </a:rPr>
              <a:t> </a:t>
            </a:r>
            <a:r>
              <a:rPr sz="1300" spc="-5" dirty="0">
                <a:latin typeface="Calibri"/>
                <a:cs typeface="Calibri"/>
              </a:rPr>
              <a:t>Start</a:t>
            </a:r>
            <a:endParaRPr sz="1300">
              <a:latin typeface="Calibri"/>
              <a:cs typeface="Calibri"/>
            </a:endParaRPr>
          </a:p>
          <a:p>
            <a:pPr marL="184785" indent="-172720">
              <a:lnSpc>
                <a:spcPct val="100000"/>
              </a:lnSpc>
              <a:spcBef>
                <a:spcPts val="480"/>
              </a:spcBef>
              <a:buFont typeface="Arial"/>
              <a:buChar char="•"/>
              <a:tabLst>
                <a:tab pos="185420" algn="l"/>
              </a:tabLst>
            </a:pPr>
            <a:r>
              <a:rPr sz="1300" spc="-5" dirty="0">
                <a:latin typeface="Calibri"/>
                <a:cs typeface="Calibri"/>
              </a:rPr>
              <a:t>6:00 pm – 8:00 pm</a:t>
            </a:r>
            <a:r>
              <a:rPr sz="1300" spc="70" dirty="0">
                <a:latin typeface="Calibri"/>
                <a:cs typeface="Calibri"/>
              </a:rPr>
              <a:t> </a:t>
            </a:r>
            <a:r>
              <a:rPr sz="1300" spc="-5" dirty="0">
                <a:latin typeface="Calibri"/>
                <a:cs typeface="Calibri"/>
              </a:rPr>
              <a:t>Dinner</a:t>
            </a:r>
            <a:endParaRPr sz="1300">
              <a:latin typeface="Calibri"/>
              <a:cs typeface="Calibri"/>
            </a:endParaRPr>
          </a:p>
        </p:txBody>
      </p:sp>
      <p:sp>
        <p:nvSpPr>
          <p:cNvPr id="10" name="object 8"/>
          <p:cNvSpPr>
            <a:spLocks noGrp="1"/>
          </p:cNvSpPr>
          <p:nvPr>
            <p:ph type="title"/>
          </p:nvPr>
        </p:nvSpPr>
        <p:spPr>
          <a:xfrm>
            <a:off x="228600" y="919642"/>
            <a:ext cx="2132371" cy="754023"/>
          </a:xfrm>
          <a:custGeom>
            <a:avLst/>
            <a:gdLst/>
            <a:ahLst/>
            <a:cxnLst/>
            <a:rect l="l" t="t" r="r" b="b"/>
            <a:pathLst>
              <a:path w="2212340" h="675640">
                <a:moveTo>
                  <a:pt x="0" y="0"/>
                </a:moveTo>
                <a:lnTo>
                  <a:pt x="2211882" y="0"/>
                </a:lnTo>
                <a:lnTo>
                  <a:pt x="2211882" y="675335"/>
                </a:lnTo>
                <a:lnTo>
                  <a:pt x="0" y="675335"/>
                </a:lnTo>
                <a:lnTo>
                  <a:pt x="0" y="0"/>
                </a:lnTo>
                <a:close/>
              </a:path>
            </a:pathLst>
          </a:custGeom>
          <a:solidFill>
            <a:srgbClr val="385622"/>
          </a:solidFill>
        </p:spPr>
        <p:txBody>
          <a:bodyPr wrap="square" lIns="0" tIns="0" rIns="0" bIns="0" rtlCol="0"/>
          <a:lstStyle/>
          <a:p>
            <a:pPr algn="ctr"/>
            <a:r>
              <a:rPr lang="en-CA" dirty="0"/>
              <a:t>Registration Opens: April 25th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857999" cy="5143499"/>
          </a:xfrm>
          <a:prstGeom prst="rect">
            <a:avLst/>
          </a:prstGeom>
          <a:blipFill>
            <a:blip r:embed="rId2" cstate="print"/>
            <a:stretch>
              <a:fillRect/>
            </a:stretch>
          </a:blipFill>
        </p:spPr>
        <p:txBody>
          <a:bodyPr wrap="square" lIns="0" tIns="0" rIns="0" bIns="0" rtlCol="0"/>
          <a:lstStyle/>
          <a:p>
            <a:endParaRPr/>
          </a:p>
        </p:txBody>
      </p:sp>
      <p:sp>
        <p:nvSpPr>
          <p:cNvPr id="5" name="object 5"/>
          <p:cNvSpPr txBox="1"/>
          <p:nvPr/>
        </p:nvSpPr>
        <p:spPr>
          <a:xfrm>
            <a:off x="2488718" y="1068907"/>
            <a:ext cx="4084320" cy="3072765"/>
          </a:xfrm>
          <a:prstGeom prst="rect">
            <a:avLst/>
          </a:prstGeom>
        </p:spPr>
        <p:txBody>
          <a:bodyPr vert="horz" wrap="square" lIns="0" tIns="86995" rIns="0" bIns="0" rtlCol="0">
            <a:spAutoFit/>
          </a:bodyPr>
          <a:lstStyle/>
          <a:p>
            <a:pPr marL="260985" indent="-172720">
              <a:lnSpc>
                <a:spcPct val="100000"/>
              </a:lnSpc>
              <a:spcBef>
                <a:spcPts val="685"/>
              </a:spcBef>
              <a:buFont typeface="Arial"/>
              <a:buChar char="•"/>
              <a:tabLst>
                <a:tab pos="261620" algn="l"/>
              </a:tabLst>
            </a:pPr>
            <a:r>
              <a:rPr sz="1800" b="1" spc="-10" dirty="0">
                <a:latin typeface="Calibri"/>
                <a:cs typeface="Calibri"/>
              </a:rPr>
              <a:t>Cost: </a:t>
            </a:r>
            <a:r>
              <a:rPr sz="1800" b="1" dirty="0">
                <a:latin typeface="Calibri"/>
                <a:cs typeface="Calibri"/>
              </a:rPr>
              <a:t>$185.00 per</a:t>
            </a:r>
            <a:r>
              <a:rPr sz="1800" b="1" spc="5" dirty="0">
                <a:latin typeface="Calibri"/>
                <a:cs typeface="Calibri"/>
              </a:rPr>
              <a:t> </a:t>
            </a:r>
            <a:r>
              <a:rPr sz="1800" b="1" spc="-10" dirty="0">
                <a:latin typeface="Calibri"/>
                <a:cs typeface="Calibri"/>
              </a:rPr>
              <a:t>player</a:t>
            </a:r>
            <a:endParaRPr sz="1800">
              <a:latin typeface="Calibri"/>
              <a:cs typeface="Calibri"/>
            </a:endParaRPr>
          </a:p>
          <a:p>
            <a:pPr marL="260985" indent="-172720">
              <a:lnSpc>
                <a:spcPct val="100000"/>
              </a:lnSpc>
              <a:spcBef>
                <a:spcPts val="590"/>
              </a:spcBef>
              <a:buFont typeface="Arial"/>
              <a:buChar char="•"/>
              <a:tabLst>
                <a:tab pos="261620" algn="l"/>
              </a:tabLst>
            </a:pPr>
            <a:r>
              <a:rPr sz="1800" b="1" dirty="0">
                <a:latin typeface="Calibri"/>
                <a:cs typeface="Calibri"/>
              </a:rPr>
              <a:t>Dinner </a:t>
            </a:r>
            <a:r>
              <a:rPr sz="1800" b="1" spc="-5" dirty="0">
                <a:latin typeface="Calibri"/>
                <a:cs typeface="Calibri"/>
              </a:rPr>
              <a:t>Only</a:t>
            </a:r>
            <a:r>
              <a:rPr sz="1800" b="1" spc="-60" dirty="0">
                <a:latin typeface="Calibri"/>
                <a:cs typeface="Calibri"/>
              </a:rPr>
              <a:t> </a:t>
            </a:r>
            <a:r>
              <a:rPr sz="1800" b="1" dirty="0">
                <a:latin typeface="Calibri"/>
                <a:cs typeface="Calibri"/>
              </a:rPr>
              <a:t>$60.00</a:t>
            </a:r>
            <a:endParaRPr sz="1800">
              <a:latin typeface="Calibri"/>
              <a:cs typeface="Calibri"/>
            </a:endParaRPr>
          </a:p>
          <a:p>
            <a:pPr marL="260985" marR="690245" indent="-172720">
              <a:lnSpc>
                <a:spcPts val="1939"/>
              </a:lnSpc>
              <a:spcBef>
                <a:spcPts val="835"/>
              </a:spcBef>
              <a:buFont typeface="Arial"/>
              <a:buChar char="•"/>
              <a:tabLst>
                <a:tab pos="261620" algn="l"/>
              </a:tabLst>
            </a:pPr>
            <a:r>
              <a:rPr sz="1800" b="1" dirty="0">
                <a:latin typeface="Calibri"/>
                <a:cs typeface="Calibri"/>
              </a:rPr>
              <a:t>$20.00 </a:t>
            </a:r>
            <a:r>
              <a:rPr sz="1800" b="1" spc="-15" dirty="0">
                <a:latin typeface="Calibri"/>
                <a:cs typeface="Calibri"/>
              </a:rPr>
              <a:t>Get’s </a:t>
            </a:r>
            <a:r>
              <a:rPr sz="1800" b="1" spc="-10" dirty="0">
                <a:latin typeface="Calibri"/>
                <a:cs typeface="Calibri"/>
              </a:rPr>
              <a:t>you </a:t>
            </a:r>
            <a:r>
              <a:rPr sz="1800" b="1" spc="-5" dirty="0">
                <a:latin typeface="Calibri"/>
                <a:cs typeface="Calibri"/>
              </a:rPr>
              <a:t>Putting</a:t>
            </a:r>
            <a:r>
              <a:rPr sz="1800" b="1" spc="-70" dirty="0">
                <a:latin typeface="Calibri"/>
                <a:cs typeface="Calibri"/>
              </a:rPr>
              <a:t> </a:t>
            </a:r>
            <a:r>
              <a:rPr sz="1800" b="1" spc="-10" dirty="0">
                <a:latin typeface="Calibri"/>
                <a:cs typeface="Calibri"/>
              </a:rPr>
              <a:t>contest,  </a:t>
            </a:r>
            <a:r>
              <a:rPr sz="1800" b="1" spc="-15" dirty="0">
                <a:latin typeface="Calibri"/>
                <a:cs typeface="Calibri"/>
              </a:rPr>
              <a:t>Beverage, </a:t>
            </a:r>
            <a:r>
              <a:rPr sz="1800" b="1" dirty="0">
                <a:latin typeface="Calibri"/>
                <a:cs typeface="Calibri"/>
              </a:rPr>
              <a:t>1</a:t>
            </a:r>
            <a:r>
              <a:rPr sz="1800" b="1" spc="-25" dirty="0">
                <a:latin typeface="Calibri"/>
                <a:cs typeface="Calibri"/>
              </a:rPr>
              <a:t> </a:t>
            </a:r>
            <a:r>
              <a:rPr sz="1800" b="1" spc="-5" dirty="0">
                <a:latin typeface="Calibri"/>
                <a:cs typeface="Calibri"/>
              </a:rPr>
              <a:t>Mulligan.</a:t>
            </a:r>
            <a:endParaRPr sz="1800">
              <a:latin typeface="Calibri"/>
              <a:cs typeface="Calibri"/>
            </a:endParaRPr>
          </a:p>
          <a:p>
            <a:pPr marL="260985" marR="555625" indent="-172720">
              <a:lnSpc>
                <a:spcPts val="1510"/>
              </a:lnSpc>
              <a:spcBef>
                <a:spcPts val="819"/>
              </a:spcBef>
              <a:buFont typeface="Arial"/>
              <a:buChar char="•"/>
              <a:tabLst>
                <a:tab pos="261620" algn="l"/>
              </a:tabLst>
            </a:pPr>
            <a:r>
              <a:rPr sz="1400" spc="-5" dirty="0">
                <a:latin typeface="Calibri"/>
                <a:cs typeface="Calibri"/>
              </a:rPr>
              <a:t>Club </a:t>
            </a:r>
            <a:r>
              <a:rPr sz="1400" spc="-10" dirty="0">
                <a:latin typeface="Calibri"/>
                <a:cs typeface="Calibri"/>
              </a:rPr>
              <a:t>Rentals are available for </a:t>
            </a:r>
            <a:r>
              <a:rPr sz="1400" spc="-5" dirty="0">
                <a:latin typeface="Calibri"/>
                <a:cs typeface="Calibri"/>
              </a:rPr>
              <a:t>$50.00 (Limited  availability)</a:t>
            </a:r>
            <a:endParaRPr sz="1400">
              <a:latin typeface="Calibri"/>
              <a:cs typeface="Calibri"/>
            </a:endParaRPr>
          </a:p>
          <a:p>
            <a:pPr marL="260985" marR="440055" indent="-172720">
              <a:lnSpc>
                <a:spcPts val="1510"/>
              </a:lnSpc>
              <a:spcBef>
                <a:spcPts val="810"/>
              </a:spcBef>
              <a:buFont typeface="Arial"/>
              <a:buChar char="•"/>
              <a:tabLst>
                <a:tab pos="261620" algn="l"/>
              </a:tabLst>
            </a:pPr>
            <a:r>
              <a:rPr sz="1400" spc="-5" dirty="0">
                <a:latin typeface="Calibri"/>
                <a:cs typeface="Calibri"/>
              </a:rPr>
              <a:t>If you </a:t>
            </a:r>
            <a:r>
              <a:rPr sz="1400" spc="-10" dirty="0">
                <a:latin typeface="Calibri"/>
                <a:cs typeface="Calibri"/>
              </a:rPr>
              <a:t>are renting clubs, </a:t>
            </a:r>
            <a:r>
              <a:rPr sz="1400" spc="-5" dirty="0">
                <a:latin typeface="Calibri"/>
                <a:cs typeface="Calibri"/>
              </a:rPr>
              <a:t>please </a:t>
            </a:r>
            <a:r>
              <a:rPr sz="1400" spc="-10" dirty="0">
                <a:latin typeface="Calibri"/>
                <a:cs typeface="Calibri"/>
              </a:rPr>
              <a:t>contact </a:t>
            </a:r>
            <a:r>
              <a:rPr sz="1400" spc="-5" dirty="0">
                <a:latin typeface="Calibri"/>
                <a:cs typeface="Calibri"/>
              </a:rPr>
              <a:t>the golf  </a:t>
            </a:r>
            <a:r>
              <a:rPr sz="1400" spc="-10" dirty="0">
                <a:latin typeface="Calibri"/>
                <a:cs typeface="Calibri"/>
              </a:rPr>
              <a:t>course directly to</a:t>
            </a:r>
            <a:r>
              <a:rPr sz="1400" spc="5" dirty="0">
                <a:latin typeface="Calibri"/>
                <a:cs typeface="Calibri"/>
              </a:rPr>
              <a:t> </a:t>
            </a:r>
            <a:r>
              <a:rPr sz="1400" spc="-10" dirty="0">
                <a:latin typeface="Calibri"/>
                <a:cs typeface="Calibri"/>
              </a:rPr>
              <a:t>arrange</a:t>
            </a:r>
            <a:r>
              <a:rPr sz="1050" spc="-10" dirty="0">
                <a:latin typeface="Calibri"/>
                <a:cs typeface="Calibri"/>
              </a:rPr>
              <a:t>.</a:t>
            </a:r>
            <a:endParaRPr sz="1050">
              <a:latin typeface="Calibri"/>
              <a:cs typeface="Calibri"/>
            </a:endParaRPr>
          </a:p>
          <a:p>
            <a:pPr marL="260985" marR="93980" indent="-172720">
              <a:lnSpc>
                <a:spcPts val="1510"/>
              </a:lnSpc>
              <a:spcBef>
                <a:spcPts val="805"/>
              </a:spcBef>
              <a:buFont typeface="Arial"/>
              <a:buChar char="•"/>
              <a:tabLst>
                <a:tab pos="261620" algn="l"/>
              </a:tabLst>
            </a:pPr>
            <a:r>
              <a:rPr sz="1400" spc="-5" dirty="0">
                <a:latin typeface="Calibri"/>
                <a:cs typeface="Calibri"/>
              </a:rPr>
              <a:t>If </a:t>
            </a:r>
            <a:r>
              <a:rPr sz="1400" spc="-10" dirty="0">
                <a:latin typeface="Calibri"/>
                <a:cs typeface="Calibri"/>
              </a:rPr>
              <a:t>there are cost </a:t>
            </a:r>
            <a:r>
              <a:rPr sz="1400" spc="-5" dirty="0">
                <a:latin typeface="Calibri"/>
                <a:cs typeface="Calibri"/>
              </a:rPr>
              <a:t>concerns, your </a:t>
            </a:r>
            <a:r>
              <a:rPr sz="1400" dirty="0">
                <a:latin typeface="Calibri"/>
                <a:cs typeface="Calibri"/>
              </a:rPr>
              <a:t>son </a:t>
            </a:r>
            <a:r>
              <a:rPr sz="1400" spc="-10" dirty="0">
                <a:latin typeface="Calibri"/>
                <a:cs typeface="Calibri"/>
              </a:rPr>
              <a:t>can </a:t>
            </a:r>
            <a:r>
              <a:rPr sz="1400" spc="-5" dirty="0">
                <a:latin typeface="Calibri"/>
                <a:cs typeface="Calibri"/>
              </a:rPr>
              <a:t>speak </a:t>
            </a:r>
            <a:r>
              <a:rPr sz="1400" spc="-10" dirty="0">
                <a:latin typeface="Calibri"/>
                <a:cs typeface="Calibri"/>
              </a:rPr>
              <a:t>to </a:t>
            </a:r>
            <a:r>
              <a:rPr sz="1400" spc="-5" dirty="0">
                <a:latin typeface="Calibri"/>
                <a:cs typeface="Calibri"/>
              </a:rPr>
              <a:t>his  </a:t>
            </a:r>
            <a:r>
              <a:rPr sz="1400" spc="-20" dirty="0">
                <a:latin typeface="Calibri"/>
                <a:cs typeface="Calibri"/>
              </a:rPr>
              <a:t>counsellor.</a:t>
            </a:r>
            <a:endParaRPr sz="1400">
              <a:latin typeface="Calibri"/>
              <a:cs typeface="Calibri"/>
            </a:endParaRPr>
          </a:p>
          <a:p>
            <a:pPr marL="260985" indent="-172720">
              <a:lnSpc>
                <a:spcPct val="100000"/>
              </a:lnSpc>
              <a:spcBef>
                <a:spcPts val="605"/>
              </a:spcBef>
              <a:buFont typeface="Arial"/>
              <a:buChar char="•"/>
              <a:tabLst>
                <a:tab pos="261620" algn="l"/>
              </a:tabLst>
            </a:pPr>
            <a:r>
              <a:rPr sz="1400" spc="-10" dirty="0">
                <a:latin typeface="Calibri"/>
                <a:cs typeface="Calibri"/>
              </a:rPr>
              <a:t>Registration </a:t>
            </a:r>
            <a:r>
              <a:rPr sz="1400" spc="-5" dirty="0">
                <a:latin typeface="Calibri"/>
                <a:cs typeface="Calibri"/>
              </a:rPr>
              <a:t>Deadline </a:t>
            </a:r>
            <a:r>
              <a:rPr sz="1400" dirty="0">
                <a:latin typeface="Calibri"/>
                <a:cs typeface="Calibri"/>
              </a:rPr>
              <a:t>is </a:t>
            </a:r>
            <a:r>
              <a:rPr sz="1400" spc="-5" dirty="0">
                <a:latin typeface="Calibri"/>
                <a:cs typeface="Calibri"/>
              </a:rPr>
              <a:t>Friday June</a:t>
            </a:r>
            <a:r>
              <a:rPr sz="1400" spc="20" dirty="0">
                <a:latin typeface="Calibri"/>
                <a:cs typeface="Calibri"/>
              </a:rPr>
              <a:t> </a:t>
            </a:r>
            <a:r>
              <a:rPr sz="1400" spc="5" dirty="0">
                <a:latin typeface="Calibri"/>
                <a:cs typeface="Calibri"/>
              </a:rPr>
              <a:t>6</a:t>
            </a:r>
            <a:r>
              <a:rPr sz="1350" spc="7" baseline="24691" dirty="0">
                <a:latin typeface="Calibri"/>
                <a:cs typeface="Calibri"/>
              </a:rPr>
              <a:t>th</a:t>
            </a:r>
            <a:r>
              <a:rPr sz="1400" spc="5" dirty="0">
                <a:latin typeface="Calibri"/>
                <a:cs typeface="Calibri"/>
              </a:rPr>
              <a:t>!</a:t>
            </a:r>
            <a:endParaRPr sz="1400">
              <a:latin typeface="Calibri"/>
              <a:cs typeface="Calibri"/>
            </a:endParaRPr>
          </a:p>
        </p:txBody>
      </p:sp>
      <p:sp>
        <p:nvSpPr>
          <p:cNvPr id="6" name="object 3"/>
          <p:cNvSpPr>
            <a:spLocks noGrp="1"/>
          </p:cNvSpPr>
          <p:nvPr>
            <p:ph type="title"/>
          </p:nvPr>
        </p:nvSpPr>
        <p:spPr>
          <a:xfrm>
            <a:off x="271285" y="971550"/>
            <a:ext cx="1898957" cy="763587"/>
          </a:xfrm>
          <a:custGeom>
            <a:avLst/>
            <a:gdLst/>
            <a:ahLst/>
            <a:cxnLst/>
            <a:rect l="l" t="t" r="r" b="b"/>
            <a:pathLst>
              <a:path w="2212340" h="675640">
                <a:moveTo>
                  <a:pt x="0" y="0"/>
                </a:moveTo>
                <a:lnTo>
                  <a:pt x="2211882" y="0"/>
                </a:lnTo>
                <a:lnTo>
                  <a:pt x="2211882" y="675335"/>
                </a:lnTo>
                <a:lnTo>
                  <a:pt x="0" y="675335"/>
                </a:lnTo>
                <a:lnTo>
                  <a:pt x="0" y="0"/>
                </a:lnTo>
                <a:close/>
              </a:path>
            </a:pathLst>
          </a:custGeom>
          <a:solidFill>
            <a:srgbClr val="385622"/>
          </a:solidFill>
        </p:spPr>
        <p:txBody>
          <a:bodyPr wrap="square" lIns="0" tIns="0" rIns="0" bIns="0" rtlCol="0"/>
          <a:lstStyle/>
          <a:p>
            <a:pPr algn="ctr"/>
            <a:r>
              <a:rPr lang="en-CA" dirty="0"/>
              <a:t>Registration Opens: April 25th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3675" y="626900"/>
            <a:ext cx="1889760" cy="963930"/>
          </a:xfrm>
          <a:prstGeom prst="rect">
            <a:avLst/>
          </a:prstGeom>
        </p:spPr>
        <p:txBody>
          <a:bodyPr vert="horz" wrap="square" lIns="0" tIns="49530" rIns="0" bIns="0" rtlCol="0">
            <a:spAutoFit/>
          </a:bodyPr>
          <a:lstStyle/>
          <a:p>
            <a:pPr marL="187960" marR="181610" algn="ctr">
              <a:lnSpc>
                <a:spcPts val="2380"/>
              </a:lnSpc>
              <a:spcBef>
                <a:spcPts val="390"/>
              </a:spcBef>
            </a:pPr>
            <a:r>
              <a:rPr sz="2200" b="1" spc="-15" dirty="0">
                <a:solidFill>
                  <a:srgbClr val="000000"/>
                </a:solidFill>
                <a:latin typeface="Tahoma"/>
                <a:cs typeface="Tahoma"/>
              </a:rPr>
              <a:t>V</a:t>
            </a:r>
            <a:r>
              <a:rPr sz="2200" b="1" spc="-5" dirty="0">
                <a:solidFill>
                  <a:srgbClr val="000000"/>
                </a:solidFill>
                <a:latin typeface="Tahoma"/>
                <a:cs typeface="Tahoma"/>
              </a:rPr>
              <a:t>o</a:t>
            </a:r>
            <a:r>
              <a:rPr sz="2200" b="1" spc="-10" dirty="0">
                <a:solidFill>
                  <a:srgbClr val="000000"/>
                </a:solidFill>
                <a:latin typeface="Tahoma"/>
                <a:cs typeface="Tahoma"/>
              </a:rPr>
              <a:t>lunt</a:t>
            </a:r>
            <a:r>
              <a:rPr sz="2200" b="1" spc="-5" dirty="0">
                <a:solidFill>
                  <a:srgbClr val="000000"/>
                </a:solidFill>
                <a:latin typeface="Tahoma"/>
                <a:cs typeface="Tahoma"/>
              </a:rPr>
              <a:t>ee</a:t>
            </a:r>
            <a:r>
              <a:rPr sz="2200" b="1" spc="-10" dirty="0">
                <a:solidFill>
                  <a:srgbClr val="000000"/>
                </a:solidFill>
                <a:latin typeface="Tahoma"/>
                <a:cs typeface="Tahoma"/>
              </a:rPr>
              <a:t>r</a:t>
            </a:r>
            <a:r>
              <a:rPr sz="2200" b="1" spc="-5" dirty="0">
                <a:solidFill>
                  <a:srgbClr val="000000"/>
                </a:solidFill>
                <a:latin typeface="Tahoma"/>
                <a:cs typeface="Tahoma"/>
              </a:rPr>
              <a:t>s  &amp;</a:t>
            </a:r>
            <a:endParaRPr sz="2200">
              <a:latin typeface="Tahoma"/>
              <a:cs typeface="Tahoma"/>
            </a:endParaRPr>
          </a:p>
          <a:p>
            <a:pPr algn="ctr">
              <a:lnSpc>
                <a:spcPts val="2335"/>
              </a:lnSpc>
            </a:pPr>
            <a:r>
              <a:rPr sz="2200" b="1" spc="-5" dirty="0">
                <a:solidFill>
                  <a:srgbClr val="000000"/>
                </a:solidFill>
                <a:latin typeface="Tahoma"/>
                <a:cs typeface="Tahoma"/>
              </a:rPr>
              <a:t>S</a:t>
            </a:r>
            <a:r>
              <a:rPr sz="2200" b="1" spc="-10" dirty="0">
                <a:solidFill>
                  <a:srgbClr val="000000"/>
                </a:solidFill>
                <a:latin typeface="Tahoma"/>
                <a:cs typeface="Tahoma"/>
              </a:rPr>
              <a:t>p</a:t>
            </a:r>
            <a:r>
              <a:rPr sz="2200" b="1" spc="-5" dirty="0">
                <a:solidFill>
                  <a:srgbClr val="000000"/>
                </a:solidFill>
                <a:latin typeface="Tahoma"/>
                <a:cs typeface="Tahoma"/>
              </a:rPr>
              <a:t>o</a:t>
            </a:r>
            <a:r>
              <a:rPr sz="2200" b="1" spc="-10" dirty="0">
                <a:solidFill>
                  <a:srgbClr val="000000"/>
                </a:solidFill>
                <a:latin typeface="Tahoma"/>
                <a:cs typeface="Tahoma"/>
              </a:rPr>
              <a:t>ns</a:t>
            </a:r>
            <a:r>
              <a:rPr sz="2200" b="1" spc="-5" dirty="0">
                <a:solidFill>
                  <a:srgbClr val="000000"/>
                </a:solidFill>
                <a:latin typeface="Tahoma"/>
                <a:cs typeface="Tahoma"/>
              </a:rPr>
              <a:t>o</a:t>
            </a:r>
            <a:r>
              <a:rPr sz="2200" b="1" spc="-10" dirty="0">
                <a:solidFill>
                  <a:srgbClr val="000000"/>
                </a:solidFill>
                <a:latin typeface="Tahoma"/>
                <a:cs typeface="Tahoma"/>
              </a:rPr>
              <a:t>rshi</a:t>
            </a:r>
            <a:r>
              <a:rPr sz="2200" b="1" spc="5" dirty="0">
                <a:solidFill>
                  <a:srgbClr val="000000"/>
                </a:solidFill>
                <a:latin typeface="Tahoma"/>
                <a:cs typeface="Tahoma"/>
              </a:rPr>
              <a:t>p</a:t>
            </a:r>
            <a:r>
              <a:rPr sz="2200" b="1" spc="-5" dirty="0">
                <a:solidFill>
                  <a:srgbClr val="000000"/>
                </a:solidFill>
                <a:latin typeface="Tahoma"/>
                <a:cs typeface="Tahoma"/>
              </a:rPr>
              <a:t>s</a:t>
            </a:r>
            <a:endParaRPr sz="2200">
              <a:latin typeface="Tahoma"/>
              <a:cs typeface="Tahoma"/>
            </a:endParaRPr>
          </a:p>
        </p:txBody>
      </p:sp>
      <p:sp>
        <p:nvSpPr>
          <p:cNvPr id="3" name="object 3"/>
          <p:cNvSpPr txBox="1"/>
          <p:nvPr/>
        </p:nvSpPr>
        <p:spPr>
          <a:xfrm>
            <a:off x="4421492" y="875588"/>
            <a:ext cx="2108835" cy="323850"/>
          </a:xfrm>
          <a:prstGeom prst="rect">
            <a:avLst/>
          </a:prstGeom>
          <a:solidFill>
            <a:srgbClr val="385622"/>
          </a:solidFill>
          <a:ln w="12700">
            <a:solidFill>
              <a:srgbClr val="2E528F"/>
            </a:solidFill>
          </a:ln>
        </p:spPr>
        <p:txBody>
          <a:bodyPr vert="horz" wrap="square" lIns="0" tIns="33020" rIns="0" bIns="0" rtlCol="0">
            <a:spAutoFit/>
          </a:bodyPr>
          <a:lstStyle/>
          <a:p>
            <a:pPr marL="563245">
              <a:lnSpc>
                <a:spcPct val="100000"/>
              </a:lnSpc>
              <a:spcBef>
                <a:spcPts val="260"/>
              </a:spcBef>
            </a:pPr>
            <a:r>
              <a:rPr sz="1400" b="1" spc="-5" dirty="0">
                <a:solidFill>
                  <a:srgbClr val="FFFFFF"/>
                </a:solidFill>
                <a:latin typeface="Calibri"/>
                <a:cs typeface="Calibri"/>
              </a:rPr>
              <a:t>Sponsorships</a:t>
            </a:r>
            <a:endParaRPr sz="1400">
              <a:latin typeface="Calibri"/>
              <a:cs typeface="Calibri"/>
            </a:endParaRPr>
          </a:p>
        </p:txBody>
      </p:sp>
      <p:sp>
        <p:nvSpPr>
          <p:cNvPr id="4" name="object 4"/>
          <p:cNvSpPr txBox="1"/>
          <p:nvPr/>
        </p:nvSpPr>
        <p:spPr>
          <a:xfrm>
            <a:off x="4500055" y="1274398"/>
            <a:ext cx="1939289" cy="549910"/>
          </a:xfrm>
          <a:prstGeom prst="rect">
            <a:avLst/>
          </a:prstGeom>
        </p:spPr>
        <p:txBody>
          <a:bodyPr vert="horz" wrap="square" lIns="0" tIns="69215" rIns="0" bIns="0" rtlCol="0">
            <a:spAutoFit/>
          </a:bodyPr>
          <a:lstStyle/>
          <a:p>
            <a:pPr marL="184785" indent="-172720">
              <a:lnSpc>
                <a:spcPct val="100000"/>
              </a:lnSpc>
              <a:spcBef>
                <a:spcPts val="545"/>
              </a:spcBef>
              <a:buFont typeface="Arial"/>
              <a:buChar char="•"/>
              <a:tabLst>
                <a:tab pos="184785" algn="l"/>
                <a:tab pos="185420" algn="l"/>
              </a:tabLst>
            </a:pPr>
            <a:r>
              <a:rPr sz="1000" spc="-5" dirty="0">
                <a:latin typeface="Calibri"/>
                <a:cs typeface="Calibri"/>
              </a:rPr>
              <a:t>Helps to defray</a:t>
            </a:r>
            <a:r>
              <a:rPr sz="1000" spc="-10" dirty="0">
                <a:latin typeface="Calibri"/>
                <a:cs typeface="Calibri"/>
              </a:rPr>
              <a:t> </a:t>
            </a:r>
            <a:r>
              <a:rPr sz="1000" spc="-5" dirty="0">
                <a:latin typeface="Calibri"/>
                <a:cs typeface="Calibri"/>
              </a:rPr>
              <a:t>costs</a:t>
            </a:r>
            <a:endParaRPr sz="1000">
              <a:latin typeface="Calibri"/>
              <a:cs typeface="Calibri"/>
            </a:endParaRPr>
          </a:p>
          <a:p>
            <a:pPr marL="184785" marR="5080" indent="-172720">
              <a:lnSpc>
                <a:spcPct val="70000"/>
              </a:lnSpc>
              <a:spcBef>
                <a:spcPts val="800"/>
              </a:spcBef>
              <a:buFont typeface="Arial"/>
              <a:buChar char="•"/>
              <a:tabLst>
                <a:tab pos="184785" algn="l"/>
                <a:tab pos="185420" algn="l"/>
              </a:tabLst>
            </a:pPr>
            <a:r>
              <a:rPr sz="1000" spc="-5" dirty="0">
                <a:latin typeface="Calibri"/>
                <a:cs typeface="Calibri"/>
              </a:rPr>
              <a:t>Tournament run on a </a:t>
            </a:r>
            <a:r>
              <a:rPr sz="1000" spc="-10" dirty="0">
                <a:latin typeface="Calibri"/>
                <a:cs typeface="Calibri"/>
              </a:rPr>
              <a:t>cost </a:t>
            </a:r>
            <a:r>
              <a:rPr sz="1000" spc="-5" dirty="0">
                <a:latin typeface="Calibri"/>
                <a:cs typeface="Calibri"/>
              </a:rPr>
              <a:t>neutral  basis</a:t>
            </a:r>
            <a:endParaRPr sz="1000">
              <a:latin typeface="Calibri"/>
              <a:cs typeface="Calibri"/>
            </a:endParaRPr>
          </a:p>
        </p:txBody>
      </p:sp>
      <p:sp>
        <p:nvSpPr>
          <p:cNvPr id="5" name="object 5"/>
          <p:cNvSpPr txBox="1"/>
          <p:nvPr/>
        </p:nvSpPr>
        <p:spPr>
          <a:xfrm>
            <a:off x="4842955" y="1803835"/>
            <a:ext cx="1567180" cy="1762125"/>
          </a:xfrm>
          <a:prstGeom prst="rect">
            <a:avLst/>
          </a:prstGeom>
        </p:spPr>
        <p:txBody>
          <a:bodyPr vert="horz" wrap="square" lIns="0" tIns="57785" rIns="0" bIns="0" rtlCol="0">
            <a:spAutoFit/>
          </a:bodyPr>
          <a:lstStyle/>
          <a:p>
            <a:pPr marL="184785" marR="224154" indent="-172720">
              <a:lnSpc>
                <a:spcPct val="70000"/>
              </a:lnSpc>
              <a:spcBef>
                <a:spcPts val="455"/>
              </a:spcBef>
              <a:buFont typeface="Arial"/>
              <a:buChar char="•"/>
              <a:tabLst>
                <a:tab pos="184785" algn="l"/>
                <a:tab pos="185420" algn="l"/>
              </a:tabLst>
            </a:pPr>
            <a:r>
              <a:rPr sz="1000" spc="-5" dirty="0">
                <a:latin typeface="Calibri"/>
                <a:cs typeface="Calibri"/>
              </a:rPr>
              <a:t>Seeking hole Sponsors  Recognition Signage  Included</a:t>
            </a:r>
            <a:endParaRPr sz="1000">
              <a:latin typeface="Calibri"/>
              <a:cs typeface="Calibri"/>
            </a:endParaRPr>
          </a:p>
          <a:p>
            <a:pPr marL="184785" indent="-172720">
              <a:lnSpc>
                <a:spcPct val="100000"/>
              </a:lnSpc>
              <a:spcBef>
                <a:spcPts val="35"/>
              </a:spcBef>
              <a:buFont typeface="Arial"/>
              <a:buChar char="•"/>
              <a:tabLst>
                <a:tab pos="184785" algn="l"/>
                <a:tab pos="185420" algn="l"/>
              </a:tabLst>
            </a:pPr>
            <a:r>
              <a:rPr sz="1000" spc="-5" dirty="0">
                <a:latin typeface="Calibri"/>
                <a:cs typeface="Calibri"/>
              </a:rPr>
              <a:t>- Hole in one </a:t>
            </a:r>
            <a:r>
              <a:rPr sz="1000" b="1" spc="-5" dirty="0">
                <a:latin typeface="Calibri"/>
                <a:cs typeface="Calibri"/>
              </a:rPr>
              <a:t>4</a:t>
            </a:r>
            <a:r>
              <a:rPr sz="1000" b="1" spc="-80" dirty="0">
                <a:latin typeface="Calibri"/>
                <a:cs typeface="Calibri"/>
              </a:rPr>
              <a:t> </a:t>
            </a:r>
            <a:r>
              <a:rPr sz="1000" b="1" spc="-5" dirty="0">
                <a:latin typeface="Calibri"/>
                <a:cs typeface="Calibri"/>
              </a:rPr>
              <a:t>Available</a:t>
            </a:r>
            <a:endParaRPr sz="1000">
              <a:latin typeface="Calibri"/>
              <a:cs typeface="Calibri"/>
            </a:endParaRPr>
          </a:p>
          <a:p>
            <a:pPr marL="184785" indent="-172720">
              <a:lnSpc>
                <a:spcPct val="100000"/>
              </a:lnSpc>
              <a:spcBef>
                <a:spcPts val="50"/>
              </a:spcBef>
              <a:buFont typeface="Arial"/>
              <a:buChar char="•"/>
              <a:tabLst>
                <a:tab pos="184785" algn="l"/>
                <a:tab pos="185420" algn="l"/>
              </a:tabLst>
            </a:pPr>
            <a:r>
              <a:rPr sz="1000" spc="-5" dirty="0">
                <a:latin typeface="Calibri"/>
                <a:cs typeface="Calibri"/>
              </a:rPr>
              <a:t>- Long </a:t>
            </a:r>
            <a:r>
              <a:rPr sz="1000" spc="-10" dirty="0">
                <a:latin typeface="Calibri"/>
                <a:cs typeface="Calibri"/>
              </a:rPr>
              <a:t>Drive </a:t>
            </a:r>
            <a:r>
              <a:rPr sz="1000" b="1" spc="-5" dirty="0">
                <a:latin typeface="Calibri"/>
                <a:cs typeface="Calibri"/>
              </a:rPr>
              <a:t>3</a:t>
            </a:r>
            <a:r>
              <a:rPr sz="1000" b="1" spc="-30" dirty="0">
                <a:latin typeface="Calibri"/>
                <a:cs typeface="Calibri"/>
              </a:rPr>
              <a:t> </a:t>
            </a:r>
            <a:r>
              <a:rPr sz="1000" b="1" spc="-5" dirty="0">
                <a:latin typeface="Calibri"/>
                <a:cs typeface="Calibri"/>
              </a:rPr>
              <a:t>Available</a:t>
            </a:r>
            <a:endParaRPr sz="1000">
              <a:latin typeface="Calibri"/>
              <a:cs typeface="Calibri"/>
            </a:endParaRPr>
          </a:p>
          <a:p>
            <a:pPr marL="184785" indent="-172720">
              <a:lnSpc>
                <a:spcPct val="100000"/>
              </a:lnSpc>
              <a:spcBef>
                <a:spcPts val="35"/>
              </a:spcBef>
              <a:buFont typeface="Arial"/>
              <a:buChar char="•"/>
              <a:tabLst>
                <a:tab pos="184785" algn="l"/>
                <a:tab pos="185420" algn="l"/>
              </a:tabLst>
            </a:pPr>
            <a:r>
              <a:rPr sz="1000" spc="-5" dirty="0">
                <a:latin typeface="Calibri"/>
                <a:cs typeface="Calibri"/>
              </a:rPr>
              <a:t>- </a:t>
            </a:r>
            <a:r>
              <a:rPr sz="1000" spc="-10" dirty="0">
                <a:latin typeface="Calibri"/>
                <a:cs typeface="Calibri"/>
              </a:rPr>
              <a:t>Closest </a:t>
            </a:r>
            <a:r>
              <a:rPr sz="1000" spc="-5" dirty="0">
                <a:latin typeface="Calibri"/>
                <a:cs typeface="Calibri"/>
              </a:rPr>
              <a:t>to pin </a:t>
            </a:r>
            <a:r>
              <a:rPr sz="1000" b="1" spc="-5" dirty="0">
                <a:latin typeface="Calibri"/>
                <a:cs typeface="Calibri"/>
              </a:rPr>
              <a:t>4</a:t>
            </a:r>
            <a:r>
              <a:rPr sz="1000" b="1" spc="-25" dirty="0">
                <a:latin typeface="Calibri"/>
                <a:cs typeface="Calibri"/>
              </a:rPr>
              <a:t> </a:t>
            </a:r>
            <a:r>
              <a:rPr sz="1000" b="1" spc="-5" dirty="0">
                <a:latin typeface="Calibri"/>
                <a:cs typeface="Calibri"/>
              </a:rPr>
              <a:t>Available</a:t>
            </a:r>
            <a:endParaRPr sz="1000">
              <a:latin typeface="Calibri"/>
              <a:cs typeface="Calibri"/>
            </a:endParaRPr>
          </a:p>
          <a:p>
            <a:pPr marL="184785" marR="290195" indent="-172720">
              <a:lnSpc>
                <a:spcPct val="70000"/>
              </a:lnSpc>
              <a:spcBef>
                <a:spcPts val="395"/>
              </a:spcBef>
              <a:buFont typeface="Arial"/>
              <a:buChar char="•"/>
              <a:tabLst>
                <a:tab pos="184785" algn="l"/>
                <a:tab pos="185420" algn="l"/>
              </a:tabLst>
            </a:pPr>
            <a:r>
              <a:rPr sz="1000" spc="-5" dirty="0">
                <a:latin typeface="Calibri"/>
                <a:cs typeface="Calibri"/>
              </a:rPr>
              <a:t>- </a:t>
            </a:r>
            <a:r>
              <a:rPr sz="1000" spc="-10" dirty="0">
                <a:latin typeface="Calibri"/>
                <a:cs typeface="Calibri"/>
              </a:rPr>
              <a:t>Closest </a:t>
            </a:r>
            <a:r>
              <a:rPr sz="1000" spc="-5" dirty="0">
                <a:latin typeface="Calibri"/>
                <a:cs typeface="Calibri"/>
              </a:rPr>
              <a:t>to the line </a:t>
            </a:r>
            <a:r>
              <a:rPr sz="1000" b="1" spc="-5" dirty="0">
                <a:latin typeface="Calibri"/>
                <a:cs typeface="Calibri"/>
              </a:rPr>
              <a:t>1  Available</a:t>
            </a:r>
            <a:endParaRPr sz="1000">
              <a:latin typeface="Calibri"/>
              <a:cs typeface="Calibri"/>
            </a:endParaRPr>
          </a:p>
          <a:p>
            <a:pPr marL="184785" marR="76835" indent="-172720">
              <a:lnSpc>
                <a:spcPct val="70000"/>
              </a:lnSpc>
              <a:spcBef>
                <a:spcPts val="409"/>
              </a:spcBef>
              <a:buFont typeface="Arial"/>
              <a:buChar char="•"/>
              <a:tabLst>
                <a:tab pos="184785" algn="l"/>
                <a:tab pos="185420" algn="l"/>
              </a:tabLst>
            </a:pPr>
            <a:r>
              <a:rPr sz="1000" spc="-5" dirty="0">
                <a:latin typeface="Calibri"/>
                <a:cs typeface="Calibri"/>
              </a:rPr>
              <a:t>Prize Donations (</a:t>
            </a:r>
            <a:r>
              <a:rPr sz="1000" b="1" spc="-5" dirty="0">
                <a:latin typeface="Calibri"/>
                <a:cs typeface="Calibri"/>
              </a:rPr>
              <a:t>in set of  4</a:t>
            </a:r>
            <a:r>
              <a:rPr sz="1000" spc="-5" dirty="0">
                <a:latin typeface="Calibri"/>
                <a:cs typeface="Calibri"/>
              </a:rPr>
              <a:t>)</a:t>
            </a:r>
            <a:endParaRPr sz="1000">
              <a:latin typeface="Calibri"/>
              <a:cs typeface="Calibri"/>
            </a:endParaRPr>
          </a:p>
          <a:p>
            <a:pPr marL="184785" marR="39370" indent="-172720">
              <a:lnSpc>
                <a:spcPct val="70000"/>
              </a:lnSpc>
              <a:spcBef>
                <a:spcPts val="395"/>
              </a:spcBef>
              <a:buFont typeface="Arial"/>
              <a:buChar char="•"/>
              <a:tabLst>
                <a:tab pos="184785" algn="l"/>
                <a:tab pos="185420" algn="l"/>
              </a:tabLst>
            </a:pPr>
            <a:r>
              <a:rPr sz="1000" spc="-5" dirty="0">
                <a:latin typeface="Calibri"/>
                <a:cs typeface="Calibri"/>
              </a:rPr>
              <a:t>If you </a:t>
            </a:r>
            <a:r>
              <a:rPr sz="1000" spc="-10" dirty="0">
                <a:latin typeface="Calibri"/>
                <a:cs typeface="Calibri"/>
              </a:rPr>
              <a:t>wish </a:t>
            </a:r>
            <a:r>
              <a:rPr sz="1000" spc="-5" dirty="0">
                <a:latin typeface="Calibri"/>
                <a:cs typeface="Calibri"/>
              </a:rPr>
              <a:t>to donate an  item for the graduand </a:t>
            </a:r>
            <a:r>
              <a:rPr sz="1000" spc="-10" dirty="0">
                <a:latin typeface="Calibri"/>
                <a:cs typeface="Calibri"/>
              </a:rPr>
              <a:t>gift  </a:t>
            </a:r>
            <a:r>
              <a:rPr sz="1000" spc="-5" dirty="0">
                <a:latin typeface="Calibri"/>
                <a:cs typeface="Calibri"/>
              </a:rPr>
              <a:t>bags - </a:t>
            </a:r>
            <a:r>
              <a:rPr sz="1000" b="1" spc="-5" dirty="0">
                <a:latin typeface="Calibri"/>
                <a:cs typeface="Calibri"/>
              </a:rPr>
              <a:t>will need</a:t>
            </a:r>
            <a:r>
              <a:rPr sz="1000" b="1" dirty="0">
                <a:latin typeface="Calibri"/>
                <a:cs typeface="Calibri"/>
              </a:rPr>
              <a:t> </a:t>
            </a:r>
            <a:r>
              <a:rPr sz="1000" b="1" spc="-5" dirty="0">
                <a:latin typeface="Calibri"/>
                <a:cs typeface="Calibri"/>
              </a:rPr>
              <a:t>72</a:t>
            </a:r>
            <a:endParaRPr sz="1000">
              <a:latin typeface="Calibri"/>
              <a:cs typeface="Calibri"/>
            </a:endParaRPr>
          </a:p>
        </p:txBody>
      </p:sp>
      <p:sp>
        <p:nvSpPr>
          <p:cNvPr id="6" name="object 6"/>
          <p:cNvSpPr txBox="1"/>
          <p:nvPr/>
        </p:nvSpPr>
        <p:spPr>
          <a:xfrm>
            <a:off x="4684966" y="4239691"/>
            <a:ext cx="1398270" cy="155575"/>
          </a:xfrm>
          <a:prstGeom prst="rect">
            <a:avLst/>
          </a:prstGeom>
          <a:solidFill>
            <a:srgbClr val="FFFF00"/>
          </a:solidFill>
        </p:spPr>
        <p:txBody>
          <a:bodyPr vert="horz" wrap="square" lIns="0" tIns="0" rIns="0" bIns="0" rtlCol="0">
            <a:spAutoFit/>
          </a:bodyPr>
          <a:lstStyle/>
          <a:p>
            <a:pPr>
              <a:lnSpc>
                <a:spcPts val="1160"/>
              </a:lnSpc>
            </a:pPr>
            <a:r>
              <a:rPr sz="1000" spc="-5" dirty="0">
                <a:latin typeface="Calibri"/>
                <a:cs typeface="Calibri"/>
              </a:rPr>
              <a:t>Mark </a:t>
            </a:r>
            <a:r>
              <a:rPr sz="1000" spc="-10" dirty="0">
                <a:latin typeface="Calibri"/>
                <a:cs typeface="Calibri"/>
              </a:rPr>
              <a:t>Carver</a:t>
            </a:r>
            <a:r>
              <a:rPr sz="1000" spc="-20" dirty="0">
                <a:latin typeface="Calibri"/>
                <a:cs typeface="Calibri"/>
              </a:rPr>
              <a:t> </a:t>
            </a:r>
            <a:r>
              <a:rPr sz="1000" spc="-5" dirty="0">
                <a:latin typeface="Calibri"/>
                <a:cs typeface="Calibri"/>
              </a:rPr>
              <a:t>204-330-4910</a:t>
            </a:r>
            <a:endParaRPr sz="1000">
              <a:latin typeface="Calibri"/>
              <a:cs typeface="Calibri"/>
            </a:endParaRPr>
          </a:p>
        </p:txBody>
      </p:sp>
      <p:sp>
        <p:nvSpPr>
          <p:cNvPr id="7" name="object 7"/>
          <p:cNvSpPr txBox="1"/>
          <p:nvPr/>
        </p:nvSpPr>
        <p:spPr>
          <a:xfrm>
            <a:off x="4500055" y="3542110"/>
            <a:ext cx="1685925" cy="1064895"/>
          </a:xfrm>
          <a:prstGeom prst="rect">
            <a:avLst/>
          </a:prstGeom>
        </p:spPr>
        <p:txBody>
          <a:bodyPr vert="horz" wrap="square" lIns="0" tIns="67310" rIns="0" bIns="0" rtlCol="0">
            <a:spAutoFit/>
          </a:bodyPr>
          <a:lstStyle/>
          <a:p>
            <a:pPr marL="184785" indent="-172720">
              <a:lnSpc>
                <a:spcPct val="100000"/>
              </a:lnSpc>
              <a:spcBef>
                <a:spcPts val="530"/>
              </a:spcBef>
              <a:buFont typeface="Arial"/>
              <a:buChar char="•"/>
              <a:tabLst>
                <a:tab pos="184785" algn="l"/>
                <a:tab pos="185420" algn="l"/>
              </a:tabLst>
            </a:pPr>
            <a:r>
              <a:rPr sz="1000" spc="-5" dirty="0">
                <a:latin typeface="Calibri"/>
                <a:cs typeface="Calibri"/>
              </a:rPr>
              <a:t>Hole Sponsor: $</a:t>
            </a:r>
            <a:r>
              <a:rPr sz="1000" spc="-15" dirty="0">
                <a:latin typeface="Calibri"/>
                <a:cs typeface="Calibri"/>
              </a:rPr>
              <a:t> </a:t>
            </a:r>
            <a:r>
              <a:rPr sz="1000" spc="-10" dirty="0">
                <a:latin typeface="Calibri"/>
                <a:cs typeface="Calibri"/>
              </a:rPr>
              <a:t>350</a:t>
            </a:r>
            <a:endParaRPr sz="1000">
              <a:latin typeface="Calibri"/>
              <a:cs typeface="Calibri"/>
            </a:endParaRPr>
          </a:p>
          <a:p>
            <a:pPr marL="184785" indent="-172720">
              <a:lnSpc>
                <a:spcPct val="100000"/>
              </a:lnSpc>
              <a:spcBef>
                <a:spcPts val="434"/>
              </a:spcBef>
              <a:buFont typeface="Arial"/>
              <a:buChar char="•"/>
              <a:tabLst>
                <a:tab pos="184785" algn="l"/>
                <a:tab pos="185420" algn="l"/>
              </a:tabLst>
            </a:pPr>
            <a:r>
              <a:rPr sz="1000" spc="-5" dirty="0">
                <a:latin typeface="Calibri"/>
                <a:cs typeface="Calibri"/>
              </a:rPr>
              <a:t>Prize/Sponsorship</a:t>
            </a:r>
            <a:r>
              <a:rPr sz="1000" spc="-35" dirty="0">
                <a:latin typeface="Calibri"/>
                <a:cs typeface="Calibri"/>
              </a:rPr>
              <a:t> </a:t>
            </a:r>
            <a:r>
              <a:rPr sz="1000" spc="-5" dirty="0">
                <a:latin typeface="Calibri"/>
                <a:cs typeface="Calibri"/>
              </a:rPr>
              <a:t>Donations</a:t>
            </a:r>
            <a:endParaRPr sz="1000">
              <a:latin typeface="Calibri"/>
              <a:cs typeface="Calibri"/>
            </a:endParaRPr>
          </a:p>
          <a:p>
            <a:pPr marL="184785" indent="-172720">
              <a:lnSpc>
                <a:spcPct val="100000"/>
              </a:lnSpc>
              <a:spcBef>
                <a:spcPts val="440"/>
              </a:spcBef>
              <a:buFont typeface="Arial"/>
              <a:buChar char="•"/>
              <a:tabLst>
                <a:tab pos="184785" algn="l"/>
                <a:tab pos="185420" algn="l"/>
              </a:tabLst>
            </a:pPr>
            <a:r>
              <a:rPr sz="1000" spc="-5" dirty="0">
                <a:latin typeface="Calibri"/>
                <a:cs typeface="Calibri"/>
              </a:rPr>
              <a:t>Contact:</a:t>
            </a:r>
            <a:endParaRPr sz="1000">
              <a:latin typeface="Calibri"/>
              <a:cs typeface="Calibri"/>
            </a:endParaRPr>
          </a:p>
          <a:p>
            <a:pPr marL="12700">
              <a:lnSpc>
                <a:spcPct val="100000"/>
              </a:lnSpc>
              <a:spcBef>
                <a:spcPts val="445"/>
              </a:spcBef>
            </a:pPr>
            <a:r>
              <a:rPr sz="1000" spc="-5" dirty="0">
                <a:latin typeface="Arial"/>
                <a:cs typeface="Arial"/>
              </a:rPr>
              <a:t>•</a:t>
            </a:r>
            <a:endParaRPr sz="1000">
              <a:latin typeface="Arial"/>
              <a:cs typeface="Arial"/>
            </a:endParaRPr>
          </a:p>
          <a:p>
            <a:pPr marL="12700">
              <a:lnSpc>
                <a:spcPct val="100000"/>
              </a:lnSpc>
              <a:spcBef>
                <a:spcPts val="434"/>
              </a:spcBef>
            </a:pPr>
            <a:r>
              <a:rPr sz="1000" spc="-5" dirty="0">
                <a:latin typeface="Arial"/>
                <a:cs typeface="Arial"/>
              </a:rPr>
              <a:t>•</a:t>
            </a:r>
            <a:endParaRPr sz="1000">
              <a:latin typeface="Arial"/>
              <a:cs typeface="Arial"/>
            </a:endParaRPr>
          </a:p>
        </p:txBody>
      </p:sp>
      <p:sp>
        <p:nvSpPr>
          <p:cNvPr id="8" name="object 8"/>
          <p:cNvSpPr txBox="1"/>
          <p:nvPr/>
        </p:nvSpPr>
        <p:spPr>
          <a:xfrm>
            <a:off x="4684966" y="4446955"/>
            <a:ext cx="1402715" cy="155575"/>
          </a:xfrm>
          <a:prstGeom prst="rect">
            <a:avLst/>
          </a:prstGeom>
          <a:solidFill>
            <a:srgbClr val="FFFF00"/>
          </a:solidFill>
        </p:spPr>
        <p:txBody>
          <a:bodyPr vert="horz" wrap="square" lIns="0" tIns="0" rIns="0" bIns="0" rtlCol="0">
            <a:spAutoFit/>
          </a:bodyPr>
          <a:lstStyle/>
          <a:p>
            <a:pPr>
              <a:lnSpc>
                <a:spcPts val="1160"/>
              </a:lnSpc>
            </a:pPr>
            <a:r>
              <a:rPr sz="1000" spc="-5" dirty="0">
                <a:latin typeface="Calibri"/>
                <a:cs typeface="Calibri"/>
              </a:rPr>
              <a:t>Jay Storozuk</a:t>
            </a:r>
            <a:r>
              <a:rPr sz="1000" spc="-40" dirty="0">
                <a:latin typeface="Calibri"/>
                <a:cs typeface="Calibri"/>
              </a:rPr>
              <a:t> </a:t>
            </a:r>
            <a:r>
              <a:rPr sz="1000" spc="-5" dirty="0">
                <a:latin typeface="Calibri"/>
                <a:cs typeface="Calibri"/>
              </a:rPr>
              <a:t>204-990-7869</a:t>
            </a:r>
            <a:endParaRPr sz="1000">
              <a:latin typeface="Calibri"/>
              <a:cs typeface="Calibri"/>
            </a:endParaRPr>
          </a:p>
        </p:txBody>
      </p:sp>
      <p:sp>
        <p:nvSpPr>
          <p:cNvPr id="9" name="object 9"/>
          <p:cNvSpPr txBox="1"/>
          <p:nvPr/>
        </p:nvSpPr>
        <p:spPr>
          <a:xfrm>
            <a:off x="2209609" y="875588"/>
            <a:ext cx="2108835" cy="323850"/>
          </a:xfrm>
          <a:prstGeom prst="rect">
            <a:avLst/>
          </a:prstGeom>
          <a:solidFill>
            <a:srgbClr val="385622"/>
          </a:solidFill>
          <a:ln w="12700">
            <a:solidFill>
              <a:srgbClr val="2E528F"/>
            </a:solidFill>
          </a:ln>
        </p:spPr>
        <p:txBody>
          <a:bodyPr vert="horz" wrap="square" lIns="0" tIns="45085" rIns="0" bIns="0" rtlCol="0">
            <a:spAutoFit/>
          </a:bodyPr>
          <a:lstStyle/>
          <a:p>
            <a:pPr marL="662305">
              <a:lnSpc>
                <a:spcPct val="100000"/>
              </a:lnSpc>
              <a:spcBef>
                <a:spcPts val="355"/>
              </a:spcBef>
            </a:pPr>
            <a:r>
              <a:rPr sz="1400" b="1" spc="-15" dirty="0">
                <a:solidFill>
                  <a:srgbClr val="FFFFFF"/>
                </a:solidFill>
                <a:latin typeface="Calibri"/>
                <a:cs typeface="Calibri"/>
              </a:rPr>
              <a:t>Volunteers</a:t>
            </a:r>
            <a:endParaRPr sz="1400">
              <a:latin typeface="Calibri"/>
              <a:cs typeface="Calibri"/>
            </a:endParaRPr>
          </a:p>
        </p:txBody>
      </p:sp>
      <p:sp>
        <p:nvSpPr>
          <p:cNvPr id="10" name="object 10"/>
          <p:cNvSpPr txBox="1"/>
          <p:nvPr/>
        </p:nvSpPr>
        <p:spPr>
          <a:xfrm>
            <a:off x="2257635" y="1233671"/>
            <a:ext cx="1762760" cy="495934"/>
          </a:xfrm>
          <a:prstGeom prst="rect">
            <a:avLst/>
          </a:prstGeom>
        </p:spPr>
        <p:txBody>
          <a:bodyPr vert="horz" wrap="square" lIns="0" tIns="31750" rIns="0" bIns="0" rtlCol="0">
            <a:spAutoFit/>
          </a:bodyPr>
          <a:lstStyle/>
          <a:p>
            <a:pPr marL="241300" marR="5080" indent="-228600">
              <a:lnSpc>
                <a:spcPts val="1190"/>
              </a:lnSpc>
              <a:spcBef>
                <a:spcPts val="250"/>
              </a:spcBef>
              <a:buFont typeface="Arial"/>
              <a:buChar char="•"/>
              <a:tabLst>
                <a:tab pos="240665" algn="l"/>
                <a:tab pos="241300" algn="l"/>
              </a:tabLst>
            </a:pPr>
            <a:r>
              <a:rPr sz="1100" dirty="0">
                <a:latin typeface="Calibri"/>
                <a:cs typeface="Calibri"/>
              </a:rPr>
              <a:t>2 volunteers to</a:t>
            </a:r>
            <a:r>
              <a:rPr sz="1100" spc="-135" dirty="0">
                <a:latin typeface="Calibri"/>
                <a:cs typeface="Calibri"/>
              </a:rPr>
              <a:t> </a:t>
            </a:r>
            <a:r>
              <a:rPr sz="1100" dirty="0">
                <a:latin typeface="Calibri"/>
                <a:cs typeface="Calibri"/>
              </a:rPr>
              <a:t>coordinate  </a:t>
            </a:r>
            <a:r>
              <a:rPr sz="1100" spc="-5" dirty="0">
                <a:latin typeface="Calibri"/>
                <a:cs typeface="Calibri"/>
              </a:rPr>
              <a:t>prize donations, and  Sponsorship.</a:t>
            </a:r>
            <a:endParaRPr sz="1100">
              <a:latin typeface="Calibri"/>
              <a:cs typeface="Calibri"/>
            </a:endParaRPr>
          </a:p>
        </p:txBody>
      </p:sp>
      <p:sp>
        <p:nvSpPr>
          <p:cNvPr id="11" name="object 11"/>
          <p:cNvSpPr txBox="1"/>
          <p:nvPr/>
        </p:nvSpPr>
        <p:spPr>
          <a:xfrm>
            <a:off x="2257635" y="1812791"/>
            <a:ext cx="2021205" cy="2615565"/>
          </a:xfrm>
          <a:prstGeom prst="rect">
            <a:avLst/>
          </a:prstGeom>
        </p:spPr>
        <p:txBody>
          <a:bodyPr vert="horz" wrap="square" lIns="0" tIns="31750" rIns="0" bIns="0" rtlCol="0">
            <a:spAutoFit/>
          </a:bodyPr>
          <a:lstStyle/>
          <a:p>
            <a:pPr marL="241300" marR="5080" indent="-228600">
              <a:lnSpc>
                <a:spcPts val="1190"/>
              </a:lnSpc>
              <a:spcBef>
                <a:spcPts val="250"/>
              </a:spcBef>
              <a:buFont typeface="Arial"/>
              <a:buChar char="•"/>
              <a:tabLst>
                <a:tab pos="240665" algn="l"/>
                <a:tab pos="241300" algn="l"/>
              </a:tabLst>
            </a:pPr>
            <a:r>
              <a:rPr sz="1100" spc="-5" dirty="0">
                <a:latin typeface="Calibri"/>
                <a:cs typeface="Calibri"/>
              </a:rPr>
              <a:t>Approximately </a:t>
            </a:r>
            <a:r>
              <a:rPr sz="1100" dirty="0">
                <a:latin typeface="Calibri"/>
                <a:cs typeface="Calibri"/>
              </a:rPr>
              <a:t>6 volunteers  needed for </a:t>
            </a:r>
            <a:r>
              <a:rPr sz="1100" spc="-5" dirty="0">
                <a:latin typeface="Calibri"/>
                <a:cs typeface="Calibri"/>
              </a:rPr>
              <a:t>day </a:t>
            </a:r>
            <a:r>
              <a:rPr sz="1100" dirty="0">
                <a:latin typeface="Calibri"/>
                <a:cs typeface="Calibri"/>
              </a:rPr>
              <a:t>of event.</a:t>
            </a:r>
            <a:r>
              <a:rPr sz="1100" spc="-105" dirty="0">
                <a:latin typeface="Calibri"/>
                <a:cs typeface="Calibri"/>
              </a:rPr>
              <a:t> </a:t>
            </a:r>
            <a:r>
              <a:rPr sz="1100" spc="-5" dirty="0">
                <a:latin typeface="Calibri"/>
                <a:cs typeface="Calibri"/>
              </a:rPr>
              <a:t>Lunch  </a:t>
            </a:r>
            <a:r>
              <a:rPr sz="1100" dirty="0">
                <a:latin typeface="Calibri"/>
                <a:cs typeface="Calibri"/>
              </a:rPr>
              <a:t>Provided</a:t>
            </a:r>
            <a:endParaRPr sz="1100">
              <a:latin typeface="Calibri"/>
              <a:cs typeface="Calibri"/>
            </a:endParaRPr>
          </a:p>
          <a:p>
            <a:pPr marL="241300" indent="-228600">
              <a:lnSpc>
                <a:spcPct val="100000"/>
              </a:lnSpc>
              <a:spcBef>
                <a:spcPts val="855"/>
              </a:spcBef>
              <a:buFont typeface="Arial"/>
              <a:buChar char="•"/>
              <a:tabLst>
                <a:tab pos="240665" algn="l"/>
                <a:tab pos="241300" algn="l"/>
              </a:tabLst>
            </a:pPr>
            <a:r>
              <a:rPr sz="1100" dirty="0">
                <a:latin typeface="Calibri"/>
                <a:cs typeface="Calibri"/>
              </a:rPr>
              <a:t>- </a:t>
            </a:r>
            <a:r>
              <a:rPr sz="1100" spc="-5" dirty="0">
                <a:latin typeface="Calibri"/>
                <a:cs typeface="Calibri"/>
              </a:rPr>
              <a:t>Registration Table</a:t>
            </a:r>
            <a:r>
              <a:rPr sz="1100" spc="-55" dirty="0">
                <a:latin typeface="Calibri"/>
                <a:cs typeface="Calibri"/>
              </a:rPr>
              <a:t> </a:t>
            </a:r>
            <a:r>
              <a:rPr sz="1100" dirty="0">
                <a:latin typeface="Calibri"/>
                <a:cs typeface="Calibri"/>
              </a:rPr>
              <a:t>(2)</a:t>
            </a:r>
            <a:endParaRPr sz="1100">
              <a:latin typeface="Calibri"/>
              <a:cs typeface="Calibri"/>
            </a:endParaRPr>
          </a:p>
          <a:p>
            <a:pPr marL="241300" indent="-228600">
              <a:lnSpc>
                <a:spcPct val="100000"/>
              </a:lnSpc>
              <a:spcBef>
                <a:spcPts val="865"/>
              </a:spcBef>
              <a:buFont typeface="Arial"/>
              <a:buChar char="•"/>
              <a:tabLst>
                <a:tab pos="240665" algn="l"/>
                <a:tab pos="241300" algn="l"/>
              </a:tabLst>
            </a:pPr>
            <a:r>
              <a:rPr sz="1100" dirty="0">
                <a:latin typeface="Calibri"/>
                <a:cs typeface="Calibri"/>
              </a:rPr>
              <a:t>- </a:t>
            </a:r>
            <a:r>
              <a:rPr sz="1100" spc="-5" dirty="0">
                <a:latin typeface="Calibri"/>
                <a:cs typeface="Calibri"/>
              </a:rPr>
              <a:t>Prize </a:t>
            </a:r>
            <a:r>
              <a:rPr sz="1100" dirty="0">
                <a:latin typeface="Calibri"/>
                <a:cs typeface="Calibri"/>
              </a:rPr>
              <a:t>set </a:t>
            </a:r>
            <a:r>
              <a:rPr sz="1100" spc="-5" dirty="0">
                <a:latin typeface="Calibri"/>
                <a:cs typeface="Calibri"/>
              </a:rPr>
              <a:t>up</a:t>
            </a:r>
            <a:r>
              <a:rPr sz="1100" spc="-40" dirty="0">
                <a:latin typeface="Calibri"/>
                <a:cs typeface="Calibri"/>
              </a:rPr>
              <a:t> </a:t>
            </a:r>
            <a:r>
              <a:rPr sz="1100" dirty="0">
                <a:latin typeface="Calibri"/>
                <a:cs typeface="Calibri"/>
              </a:rPr>
              <a:t>(2)</a:t>
            </a:r>
            <a:endParaRPr sz="1100">
              <a:latin typeface="Calibri"/>
              <a:cs typeface="Calibri"/>
            </a:endParaRPr>
          </a:p>
          <a:p>
            <a:pPr marL="240665" marR="157480" indent="-228600">
              <a:lnSpc>
                <a:spcPts val="1190"/>
              </a:lnSpc>
              <a:spcBef>
                <a:spcPts val="1010"/>
              </a:spcBef>
              <a:buFont typeface="Arial"/>
              <a:buChar char="•"/>
              <a:tabLst>
                <a:tab pos="240665" algn="l"/>
                <a:tab pos="241300" algn="l"/>
              </a:tabLst>
            </a:pPr>
            <a:r>
              <a:rPr sz="1100" dirty="0">
                <a:latin typeface="Calibri"/>
                <a:cs typeface="Calibri"/>
              </a:rPr>
              <a:t>- Course </a:t>
            </a:r>
            <a:r>
              <a:rPr sz="1100" spc="-5" dirty="0">
                <a:latin typeface="Calibri"/>
                <a:cs typeface="Calibri"/>
              </a:rPr>
              <a:t>Concierge </a:t>
            </a:r>
            <a:r>
              <a:rPr sz="1100" dirty="0">
                <a:latin typeface="Calibri"/>
                <a:cs typeface="Calibri"/>
              </a:rPr>
              <a:t>/</a:t>
            </a:r>
            <a:r>
              <a:rPr sz="1100" spc="-85" dirty="0">
                <a:latin typeface="Calibri"/>
                <a:cs typeface="Calibri"/>
              </a:rPr>
              <a:t> </a:t>
            </a:r>
            <a:r>
              <a:rPr sz="1100" dirty="0">
                <a:latin typeface="Calibri"/>
                <a:cs typeface="Calibri"/>
              </a:rPr>
              <a:t>Photo’s  (2)</a:t>
            </a:r>
            <a:endParaRPr sz="1100">
              <a:latin typeface="Calibri"/>
              <a:cs typeface="Calibri"/>
            </a:endParaRPr>
          </a:p>
          <a:p>
            <a:pPr marL="241300" indent="-228600">
              <a:lnSpc>
                <a:spcPct val="100000"/>
              </a:lnSpc>
              <a:spcBef>
                <a:spcPts val="855"/>
              </a:spcBef>
              <a:buFont typeface="Arial"/>
              <a:buChar char="•"/>
              <a:tabLst>
                <a:tab pos="240665" algn="l"/>
                <a:tab pos="241300" algn="l"/>
              </a:tabLst>
            </a:pPr>
            <a:r>
              <a:rPr sz="1100" spc="-5" dirty="0">
                <a:latin typeface="Calibri"/>
                <a:cs typeface="Calibri"/>
              </a:rPr>
              <a:t>Indicate </a:t>
            </a:r>
            <a:r>
              <a:rPr sz="1100" dirty="0">
                <a:latin typeface="Calibri"/>
                <a:cs typeface="Calibri"/>
              </a:rPr>
              <a:t>on </a:t>
            </a:r>
            <a:r>
              <a:rPr sz="1100" spc="-5" dirty="0">
                <a:latin typeface="Calibri"/>
                <a:cs typeface="Calibri"/>
              </a:rPr>
              <a:t>sign-up</a:t>
            </a:r>
            <a:r>
              <a:rPr sz="1100" spc="-65" dirty="0">
                <a:latin typeface="Calibri"/>
                <a:cs typeface="Calibri"/>
              </a:rPr>
              <a:t> </a:t>
            </a:r>
            <a:r>
              <a:rPr sz="1100" dirty="0">
                <a:latin typeface="Calibri"/>
                <a:cs typeface="Calibri"/>
              </a:rPr>
              <a:t>form.</a:t>
            </a:r>
            <a:endParaRPr sz="1100">
              <a:latin typeface="Calibri"/>
              <a:cs typeface="Calibri"/>
            </a:endParaRPr>
          </a:p>
          <a:p>
            <a:pPr marL="241300" indent="-228600">
              <a:lnSpc>
                <a:spcPts val="1255"/>
              </a:lnSpc>
              <a:spcBef>
                <a:spcPts val="865"/>
              </a:spcBef>
              <a:buFont typeface="Arial"/>
              <a:buChar char="•"/>
              <a:tabLst>
                <a:tab pos="240665" algn="l"/>
                <a:tab pos="241300" algn="l"/>
              </a:tabLst>
            </a:pPr>
            <a:r>
              <a:rPr sz="1100" b="1" dirty="0">
                <a:latin typeface="Calibri"/>
                <a:cs typeface="Calibri"/>
              </a:rPr>
              <a:t>If staying </a:t>
            </a:r>
            <a:r>
              <a:rPr sz="1100" b="1" spc="-5" dirty="0">
                <a:latin typeface="Calibri"/>
                <a:cs typeface="Calibri"/>
              </a:rPr>
              <a:t>for dinner: Cost</a:t>
            </a:r>
            <a:r>
              <a:rPr sz="1100" b="1" spc="-60" dirty="0">
                <a:latin typeface="Calibri"/>
                <a:cs typeface="Calibri"/>
              </a:rPr>
              <a:t> </a:t>
            </a:r>
            <a:r>
              <a:rPr sz="1100" b="1" dirty="0">
                <a:latin typeface="Calibri"/>
                <a:cs typeface="Calibri"/>
              </a:rPr>
              <a:t>is</a:t>
            </a:r>
            <a:endParaRPr sz="1100">
              <a:latin typeface="Calibri"/>
              <a:cs typeface="Calibri"/>
            </a:endParaRPr>
          </a:p>
          <a:p>
            <a:pPr marL="241300">
              <a:lnSpc>
                <a:spcPts val="1255"/>
              </a:lnSpc>
            </a:pPr>
            <a:r>
              <a:rPr sz="1100" b="1" dirty="0">
                <a:latin typeface="Calibri"/>
                <a:cs typeface="Calibri"/>
              </a:rPr>
              <a:t>$60.00</a:t>
            </a:r>
            <a:endParaRPr sz="1100">
              <a:latin typeface="Calibri"/>
              <a:cs typeface="Calibri"/>
            </a:endParaRPr>
          </a:p>
          <a:p>
            <a:pPr>
              <a:lnSpc>
                <a:spcPct val="100000"/>
              </a:lnSpc>
              <a:spcBef>
                <a:spcPts val="35"/>
              </a:spcBef>
            </a:pPr>
            <a:endParaRPr sz="800">
              <a:latin typeface="Calibri"/>
              <a:cs typeface="Calibri"/>
            </a:endParaRPr>
          </a:p>
          <a:p>
            <a:pPr marL="241300" marR="459740" indent="-228600">
              <a:lnSpc>
                <a:spcPts val="1190"/>
              </a:lnSpc>
              <a:buFont typeface="Arial"/>
              <a:buChar char="•"/>
              <a:tabLst>
                <a:tab pos="240665" algn="l"/>
                <a:tab pos="241300" algn="l"/>
              </a:tabLst>
            </a:pPr>
            <a:r>
              <a:rPr sz="1100" spc="-5" dirty="0">
                <a:latin typeface="Calibri"/>
                <a:cs typeface="Calibri"/>
              </a:rPr>
              <a:t>Grade </a:t>
            </a:r>
            <a:r>
              <a:rPr sz="1100" dirty="0">
                <a:latin typeface="Calibri"/>
                <a:cs typeface="Calibri"/>
              </a:rPr>
              <a:t>12 </a:t>
            </a:r>
            <a:r>
              <a:rPr sz="1100" spc="-5" dirty="0">
                <a:latin typeface="Calibri"/>
                <a:cs typeface="Calibri"/>
              </a:rPr>
              <a:t>Students</a:t>
            </a:r>
            <a:r>
              <a:rPr sz="1100" spc="-60" dirty="0">
                <a:latin typeface="Calibri"/>
                <a:cs typeface="Calibri"/>
              </a:rPr>
              <a:t> </a:t>
            </a:r>
            <a:r>
              <a:rPr sz="1100" spc="-5" dirty="0">
                <a:latin typeface="Calibri"/>
                <a:cs typeface="Calibri"/>
              </a:rPr>
              <a:t>also  </a:t>
            </a:r>
            <a:r>
              <a:rPr sz="1100" dirty="0">
                <a:latin typeface="Calibri"/>
                <a:cs typeface="Calibri"/>
              </a:rPr>
              <a:t>welcome to</a:t>
            </a:r>
            <a:r>
              <a:rPr sz="1100" spc="-110" dirty="0">
                <a:latin typeface="Calibri"/>
                <a:cs typeface="Calibri"/>
              </a:rPr>
              <a:t> </a:t>
            </a:r>
            <a:r>
              <a:rPr sz="1100" dirty="0">
                <a:latin typeface="Calibri"/>
                <a:cs typeface="Calibri"/>
              </a:rPr>
              <a:t>volunteer!</a:t>
            </a:r>
            <a:endParaRPr sz="1100">
              <a:latin typeface="Calibri"/>
              <a:cs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11760" y="689381"/>
            <a:ext cx="1139836" cy="156971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981200" y="361950"/>
            <a:ext cx="3373754" cy="894080"/>
          </a:xfrm>
          <a:prstGeom prst="rect">
            <a:avLst/>
          </a:prstGeom>
        </p:spPr>
        <p:txBody>
          <a:bodyPr vert="horz" wrap="square" lIns="0" tIns="64135" rIns="0" bIns="0" rtlCol="0">
            <a:spAutoFit/>
          </a:bodyPr>
          <a:lstStyle/>
          <a:p>
            <a:pPr marL="417830" marR="5080" indent="-405765">
              <a:lnSpc>
                <a:spcPts val="3240"/>
              </a:lnSpc>
              <a:spcBef>
                <a:spcPts val="505"/>
              </a:spcBef>
            </a:pPr>
            <a:r>
              <a:rPr sz="3000" b="1" spc="5" dirty="0">
                <a:latin typeface="Felix Titling"/>
                <a:cs typeface="Felix Titling"/>
              </a:rPr>
              <a:t>We </a:t>
            </a:r>
            <a:r>
              <a:rPr sz="3000" b="1" dirty="0">
                <a:latin typeface="Felix Titling"/>
                <a:cs typeface="Felix Titling"/>
              </a:rPr>
              <a:t>Need</a:t>
            </a:r>
            <a:r>
              <a:rPr sz="3000" b="1" spc="-85" dirty="0">
                <a:latin typeface="Felix Titling"/>
                <a:cs typeface="Felix Titling"/>
              </a:rPr>
              <a:t> </a:t>
            </a:r>
            <a:r>
              <a:rPr sz="3000" b="1" spc="-40" dirty="0">
                <a:latin typeface="Felix Titling"/>
                <a:cs typeface="Felix Titling"/>
              </a:rPr>
              <a:t>PARENT  </a:t>
            </a:r>
            <a:r>
              <a:rPr sz="3000" b="1" spc="-25" dirty="0">
                <a:latin typeface="Felix Titling"/>
                <a:cs typeface="Felix Titling"/>
              </a:rPr>
              <a:t>VOLUNTEERS!</a:t>
            </a:r>
            <a:endParaRPr sz="3000" dirty="0">
              <a:latin typeface="Felix Titling"/>
              <a:cs typeface="Felix Titling"/>
            </a:endParaRPr>
          </a:p>
        </p:txBody>
      </p:sp>
      <p:sp>
        <p:nvSpPr>
          <p:cNvPr id="9" name="TextBox 8">
            <a:extLst>
              <a:ext uri="{FF2B5EF4-FFF2-40B4-BE49-F238E27FC236}">
                <a16:creationId xmlns:a16="http://schemas.microsoft.com/office/drawing/2014/main" id="{CCF75E33-DA70-1825-A2B4-2910052CF115}"/>
              </a:ext>
            </a:extLst>
          </p:cNvPr>
          <p:cNvSpPr txBox="1"/>
          <p:nvPr/>
        </p:nvSpPr>
        <p:spPr>
          <a:xfrm>
            <a:off x="1585772" y="1556087"/>
            <a:ext cx="5060468" cy="2031325"/>
          </a:xfrm>
          <a:prstGeom prst="rect">
            <a:avLst/>
          </a:prstGeom>
          <a:noFill/>
        </p:spPr>
        <p:txBody>
          <a:bodyPr wrap="square" rtlCol="0">
            <a:spAutoFit/>
          </a:bodyPr>
          <a:lstStyle/>
          <a:p>
            <a:pPr marL="358775" lvl="1" indent="-358775">
              <a:buClr>
                <a:schemeClr val="bg1"/>
              </a:buClr>
              <a:buFont typeface="Wingdings" panose="05000000000000000000" pitchFamily="2" charset="2"/>
              <a:buChar char="ü"/>
            </a:pPr>
            <a:r>
              <a:rPr lang="en-CA" b="1" dirty="0">
                <a:solidFill>
                  <a:schemeClr val="bg1"/>
                </a:solidFill>
                <a:latin typeface="Albertus Medium" panose="020E0602030304020304" pitchFamily="34" charset="0"/>
                <a:cs typeface="Times New Roman" panose="02020603050405020304" pitchFamily="18" charset="0"/>
              </a:rPr>
              <a:t>SignUp.com</a:t>
            </a:r>
          </a:p>
          <a:p>
            <a:pPr marL="358775" lvl="1" indent="-358775">
              <a:buClr>
                <a:schemeClr val="bg1"/>
              </a:buClr>
              <a:buFont typeface="Wingdings" panose="05000000000000000000" pitchFamily="2" charset="2"/>
              <a:buChar char="ü"/>
            </a:pPr>
            <a:endParaRPr lang="en-CA" b="1" dirty="0">
              <a:solidFill>
                <a:schemeClr val="bg1"/>
              </a:solidFill>
              <a:latin typeface="Albertus Medium" panose="020E0602030304020304" pitchFamily="34" charset="0"/>
              <a:cs typeface="Times New Roman" panose="02020603050405020304" pitchFamily="18" charset="0"/>
            </a:endParaRPr>
          </a:p>
          <a:p>
            <a:pPr marL="358775" lvl="1" indent="-358775">
              <a:buClr>
                <a:schemeClr val="bg1"/>
              </a:buClr>
              <a:buFont typeface="Wingdings" panose="05000000000000000000" pitchFamily="2" charset="2"/>
              <a:buChar char="ü"/>
            </a:pPr>
            <a:r>
              <a:rPr lang="en-CA" b="1" dirty="0">
                <a:solidFill>
                  <a:schemeClr val="bg1"/>
                </a:solidFill>
                <a:latin typeface="Albertus Medium" panose="020E0602030304020304" pitchFamily="34" charset="0"/>
                <a:cs typeface="Times New Roman" panose="02020603050405020304" pitchFamily="18" charset="0"/>
              </a:rPr>
              <a:t>The link may also be found on the Grad Info page on the school website starting on April 15, 2025.</a:t>
            </a:r>
          </a:p>
          <a:p>
            <a:pPr marL="358775" lvl="1" indent="-358775">
              <a:buClr>
                <a:schemeClr val="bg1"/>
              </a:buClr>
              <a:buFont typeface="Wingdings" panose="05000000000000000000" pitchFamily="2" charset="2"/>
              <a:buChar char="ü"/>
            </a:pPr>
            <a:endParaRPr lang="en-CA" b="1" dirty="0">
              <a:solidFill>
                <a:schemeClr val="bg1"/>
              </a:solidFill>
              <a:latin typeface="Albertus Medium" panose="020E0602030304020304" pitchFamily="34" charset="0"/>
              <a:cs typeface="Times New Roman" panose="02020603050405020304" pitchFamily="18" charset="0"/>
            </a:endParaRPr>
          </a:p>
          <a:p>
            <a:pPr marL="358775" lvl="1" indent="-358775">
              <a:buClr>
                <a:schemeClr val="bg1"/>
              </a:buClr>
              <a:buFont typeface="Wingdings" panose="05000000000000000000" pitchFamily="2" charset="2"/>
              <a:buChar char="ü"/>
            </a:pPr>
            <a:r>
              <a:rPr lang="en-CA" b="1" dirty="0">
                <a:solidFill>
                  <a:schemeClr val="bg1"/>
                </a:solidFill>
                <a:latin typeface="Albertus Medium" panose="020E0602030304020304" pitchFamily="34" charset="0"/>
                <a:cs typeface="Times New Roman" panose="02020603050405020304" pitchFamily="18" charset="0"/>
              </a:rPr>
              <a:t>Thank you for volunteering!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6200" y="182765"/>
            <a:ext cx="1052837" cy="1425169"/>
          </a:xfrm>
          <a:prstGeom prst="rect">
            <a:avLst/>
          </a:prstGeom>
          <a:blipFill>
            <a:blip r:embed="rId3"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905000" y="361950"/>
            <a:ext cx="3675379" cy="436880"/>
          </a:xfrm>
          <a:prstGeom prst="rect">
            <a:avLst/>
          </a:prstGeom>
        </p:spPr>
        <p:txBody>
          <a:bodyPr vert="horz" wrap="square" lIns="0" tIns="12700" rIns="0" bIns="0" rtlCol="0">
            <a:spAutoFit/>
          </a:bodyPr>
          <a:lstStyle/>
          <a:p>
            <a:pPr marL="12700">
              <a:lnSpc>
                <a:spcPct val="100000"/>
              </a:lnSpc>
              <a:spcBef>
                <a:spcPts val="100"/>
              </a:spcBef>
            </a:pPr>
            <a:r>
              <a:rPr sz="2700" b="1" spc="-10" dirty="0">
                <a:latin typeface="Felix Titling"/>
                <a:cs typeface="Felix Titling"/>
              </a:rPr>
              <a:t>CLOSING</a:t>
            </a:r>
            <a:r>
              <a:rPr sz="2700" b="1" spc="-65" dirty="0">
                <a:latin typeface="Felix Titling"/>
                <a:cs typeface="Felix Titling"/>
              </a:rPr>
              <a:t> </a:t>
            </a:r>
            <a:r>
              <a:rPr sz="2700" b="1" spc="-5" dirty="0">
                <a:latin typeface="Felix Titling"/>
                <a:cs typeface="Felix Titling"/>
              </a:rPr>
              <a:t>REMINDERS</a:t>
            </a:r>
            <a:endParaRPr sz="2700" dirty="0">
              <a:latin typeface="Felix Titling"/>
              <a:cs typeface="Felix Titling"/>
            </a:endParaRPr>
          </a:p>
        </p:txBody>
      </p:sp>
      <p:sp>
        <p:nvSpPr>
          <p:cNvPr id="7" name="TextBox 6">
            <a:extLst>
              <a:ext uri="{FF2B5EF4-FFF2-40B4-BE49-F238E27FC236}">
                <a16:creationId xmlns:a16="http://schemas.microsoft.com/office/drawing/2014/main" id="{79B839BA-91D3-B792-BF4B-AE9DC094734C}"/>
              </a:ext>
            </a:extLst>
          </p:cNvPr>
          <p:cNvSpPr txBox="1"/>
          <p:nvPr/>
        </p:nvSpPr>
        <p:spPr>
          <a:xfrm>
            <a:off x="1214546" y="895350"/>
            <a:ext cx="5481745" cy="3785652"/>
          </a:xfrm>
          <a:prstGeom prst="rect">
            <a:avLst/>
          </a:prstGeom>
          <a:noFill/>
        </p:spPr>
        <p:txBody>
          <a:bodyPr wrap="square" rtlCol="0">
            <a:spAutoFit/>
          </a:bodyPr>
          <a:lstStyle/>
          <a:p>
            <a:pPr marL="358775" lvl="1" indent="-358775">
              <a:buClr>
                <a:schemeClr val="bg1"/>
              </a:buClr>
              <a:buFont typeface="Wingdings" panose="05000000000000000000" pitchFamily="2" charset="2"/>
              <a:buChar char="ü"/>
            </a:pPr>
            <a:r>
              <a:rPr lang="en-CA" sz="1600" dirty="0">
                <a:solidFill>
                  <a:schemeClr val="bg1"/>
                </a:solidFill>
                <a:latin typeface="Albertus Medium" panose="020E0602030304020304" pitchFamily="34" charset="0"/>
                <a:cs typeface="Times New Roman" panose="02020603050405020304" pitchFamily="18" charset="0"/>
              </a:rPr>
              <a:t>The Grad Information Package, which includes the registration links for ticket orders and the information for the Ernie Ostermann ‘57 Graduand Golf Tournament, will be sent to families on Tuesday April 15</a:t>
            </a:r>
            <a:r>
              <a:rPr lang="en-CA" sz="1600" baseline="30000" dirty="0">
                <a:solidFill>
                  <a:schemeClr val="bg1"/>
                </a:solidFill>
                <a:latin typeface="Albertus Medium" panose="020E0602030304020304" pitchFamily="34" charset="0"/>
                <a:cs typeface="Times New Roman" panose="02020603050405020304" pitchFamily="18" charset="0"/>
              </a:rPr>
              <a:t>th</a:t>
            </a:r>
            <a:r>
              <a:rPr lang="en-CA" sz="1600" dirty="0">
                <a:solidFill>
                  <a:schemeClr val="bg1"/>
                </a:solidFill>
                <a:latin typeface="Albertus Medium" panose="020E0602030304020304" pitchFamily="34" charset="0"/>
                <a:cs typeface="Times New Roman" panose="02020603050405020304" pitchFamily="18" charset="0"/>
              </a:rPr>
              <a:t>.</a:t>
            </a:r>
          </a:p>
          <a:p>
            <a:pPr marL="0" lvl="1">
              <a:buClr>
                <a:schemeClr val="bg1"/>
              </a:buClr>
            </a:pPr>
            <a:endParaRPr lang="en-CA" sz="1600" dirty="0">
              <a:solidFill>
                <a:schemeClr val="bg1"/>
              </a:solidFill>
              <a:latin typeface="Albertus Medium" panose="020E0602030304020304" pitchFamily="34" charset="0"/>
              <a:cs typeface="Times New Roman" panose="02020603050405020304" pitchFamily="18" charset="0"/>
            </a:endParaRPr>
          </a:p>
          <a:p>
            <a:pPr marL="358775" lvl="1" indent="-358775">
              <a:buClr>
                <a:schemeClr val="bg1"/>
              </a:buClr>
              <a:buFont typeface="Wingdings" panose="05000000000000000000" pitchFamily="2" charset="2"/>
              <a:buChar char="ü"/>
            </a:pPr>
            <a:r>
              <a:rPr lang="en-CA" sz="1600" dirty="0">
                <a:solidFill>
                  <a:schemeClr val="bg1"/>
                </a:solidFill>
                <a:latin typeface="Albertus Medium" panose="020E0602030304020304" pitchFamily="34" charset="0"/>
                <a:cs typeface="Times New Roman" panose="02020603050405020304" pitchFamily="18" charset="0"/>
              </a:rPr>
              <a:t>This will also be posted on the Grad Info page on the school website.</a:t>
            </a:r>
          </a:p>
          <a:p>
            <a:pPr marL="0" lvl="1">
              <a:buClr>
                <a:schemeClr val="bg1"/>
              </a:buClr>
            </a:pPr>
            <a:endParaRPr lang="en-CA" sz="1600" dirty="0">
              <a:solidFill>
                <a:schemeClr val="bg1"/>
              </a:solidFill>
              <a:latin typeface="Albertus Medium" panose="020E0602030304020304" pitchFamily="34" charset="0"/>
              <a:cs typeface="Times New Roman" panose="02020603050405020304" pitchFamily="18" charset="0"/>
            </a:endParaRPr>
          </a:p>
          <a:p>
            <a:pPr marL="358775" lvl="1" indent="-358775">
              <a:buClr>
                <a:schemeClr val="bg1"/>
              </a:buClr>
              <a:buFont typeface="Wingdings" panose="05000000000000000000" pitchFamily="2" charset="2"/>
              <a:buChar char="ü"/>
            </a:pPr>
            <a:r>
              <a:rPr lang="en-CA" sz="1600" dirty="0">
                <a:solidFill>
                  <a:schemeClr val="bg1"/>
                </a:solidFill>
                <a:latin typeface="Albertus Medium" panose="020E0602030304020304" pitchFamily="34" charset="0"/>
                <a:cs typeface="Times New Roman" panose="02020603050405020304" pitchFamily="18" charset="0"/>
              </a:rPr>
              <a:t>Due date for Grad Dinner and Safe Grad ticket orders is </a:t>
            </a:r>
            <a:r>
              <a:rPr lang="en-CA" sz="1600" b="1" dirty="0">
                <a:solidFill>
                  <a:schemeClr val="bg1"/>
                </a:solidFill>
                <a:latin typeface="Albertus Medium" panose="020E0602030304020304" pitchFamily="34" charset="0"/>
                <a:cs typeface="Times New Roman" panose="02020603050405020304" pitchFamily="18" charset="0"/>
              </a:rPr>
              <a:t>Friday May 30</a:t>
            </a:r>
            <a:r>
              <a:rPr lang="en-CA" sz="1600" b="1" baseline="30000" dirty="0">
                <a:solidFill>
                  <a:schemeClr val="bg1"/>
                </a:solidFill>
                <a:latin typeface="Albertus Medium" panose="020E0602030304020304" pitchFamily="34" charset="0"/>
                <a:cs typeface="Times New Roman" panose="02020603050405020304" pitchFamily="18" charset="0"/>
              </a:rPr>
              <a:t>th</a:t>
            </a:r>
            <a:r>
              <a:rPr lang="en-CA" sz="1600" dirty="0">
                <a:solidFill>
                  <a:schemeClr val="bg1"/>
                </a:solidFill>
                <a:latin typeface="Albertus Medium" panose="020E0602030304020304" pitchFamily="34" charset="0"/>
                <a:cs typeface="Times New Roman" panose="02020603050405020304" pitchFamily="18" charset="0"/>
              </a:rPr>
              <a:t>. </a:t>
            </a:r>
          </a:p>
          <a:p>
            <a:pPr marL="0" lvl="1">
              <a:buClr>
                <a:schemeClr val="bg1"/>
              </a:buClr>
            </a:pPr>
            <a:endParaRPr lang="en-CA" sz="1600" dirty="0">
              <a:solidFill>
                <a:schemeClr val="bg1"/>
              </a:solidFill>
              <a:latin typeface="Albertus Medium" panose="020E0602030304020304" pitchFamily="34" charset="0"/>
              <a:cs typeface="Times New Roman" panose="02020603050405020304" pitchFamily="18" charset="0"/>
            </a:endParaRPr>
          </a:p>
          <a:p>
            <a:pPr marL="358775" lvl="1" indent="-358775">
              <a:buClr>
                <a:schemeClr val="bg1"/>
              </a:buClr>
              <a:buFont typeface="Wingdings" panose="05000000000000000000" pitchFamily="2" charset="2"/>
              <a:buChar char="ü"/>
            </a:pPr>
            <a:r>
              <a:rPr lang="en-CA" sz="1600" dirty="0">
                <a:solidFill>
                  <a:schemeClr val="bg1"/>
                </a:solidFill>
                <a:latin typeface="Albertus Medium" panose="020E0602030304020304" pitchFamily="34" charset="0"/>
                <a:cs typeface="Times New Roman" panose="02020603050405020304" pitchFamily="18" charset="0"/>
              </a:rPr>
              <a:t>Ernie Ostermann ‘57 Graduand Golf Tournament Registration opens Friday April 25</a:t>
            </a:r>
            <a:r>
              <a:rPr lang="en-CA" sz="1600" baseline="30000" dirty="0">
                <a:solidFill>
                  <a:schemeClr val="bg1"/>
                </a:solidFill>
                <a:latin typeface="Albertus Medium" panose="020E0602030304020304" pitchFamily="34" charset="0"/>
                <a:cs typeface="Times New Roman" panose="02020603050405020304" pitchFamily="18" charset="0"/>
              </a:rPr>
              <a:t>th</a:t>
            </a:r>
            <a:r>
              <a:rPr lang="en-CA" sz="1600" dirty="0">
                <a:solidFill>
                  <a:schemeClr val="bg1"/>
                </a:solidFill>
                <a:latin typeface="Albertus Medium" panose="020E0602030304020304" pitchFamily="34" charset="0"/>
                <a:cs typeface="Times New Roman" panose="02020603050405020304" pitchFamily="18" charset="0"/>
              </a:rPr>
              <a:t>, and closes on </a:t>
            </a:r>
            <a:r>
              <a:rPr lang="en-CA" sz="1600" b="1" dirty="0">
                <a:solidFill>
                  <a:schemeClr val="bg1"/>
                </a:solidFill>
                <a:latin typeface="Albertus Medium" panose="020E0602030304020304" pitchFamily="34" charset="0"/>
                <a:cs typeface="Times New Roman" panose="02020603050405020304" pitchFamily="18" charset="0"/>
              </a:rPr>
              <a:t>Friday June 6</a:t>
            </a:r>
            <a:r>
              <a:rPr lang="en-CA" sz="1600" b="1" baseline="30000" dirty="0">
                <a:solidFill>
                  <a:schemeClr val="bg1"/>
                </a:solidFill>
                <a:latin typeface="Albertus Medium" panose="020E0602030304020304" pitchFamily="34" charset="0"/>
                <a:cs typeface="Times New Roman" panose="02020603050405020304" pitchFamily="18" charset="0"/>
              </a:rPr>
              <a:t>th</a:t>
            </a:r>
            <a:r>
              <a:rPr lang="en-CA" sz="1600" dirty="0">
                <a:solidFill>
                  <a:schemeClr val="bg1"/>
                </a:solidFill>
                <a:latin typeface="Albertus Medium" panose="020E0602030304020304" pitchFamily="34" charset="0"/>
                <a:cs typeface="Times New Roman" panose="02020603050405020304" pitchFamily="18" charset="0"/>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B57031-5E33-CF96-50F9-61AFFED56656}"/>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2C629C75-064B-F4D8-EC35-F405139A0565}"/>
              </a:ext>
            </a:extLst>
          </p:cNvPr>
          <p:cNvSpPr txBox="1">
            <a:spLocks noGrp="1"/>
          </p:cNvSpPr>
          <p:nvPr>
            <p:ph type="title"/>
          </p:nvPr>
        </p:nvSpPr>
        <p:spPr>
          <a:xfrm>
            <a:off x="1676400" y="1762650"/>
            <a:ext cx="3874770" cy="1618200"/>
          </a:xfrm>
          <a:prstGeom prst="rect">
            <a:avLst/>
          </a:prstGeom>
        </p:spPr>
        <p:txBody>
          <a:bodyPr vert="horz" wrap="square" lIns="0" tIns="106045" rIns="0" bIns="0" rtlCol="0">
            <a:spAutoFit/>
          </a:bodyPr>
          <a:lstStyle/>
          <a:p>
            <a:pPr marL="12700" marR="5080" algn="ctr">
              <a:lnSpc>
                <a:spcPts val="5830"/>
              </a:lnSpc>
              <a:spcBef>
                <a:spcPts val="835"/>
              </a:spcBef>
            </a:pPr>
            <a:r>
              <a:rPr lang="en-CA" sz="6600" b="1" dirty="0">
                <a:latin typeface="Felix Titling"/>
                <a:cs typeface="Felix Titling"/>
              </a:rPr>
              <a:t>Thank you </a:t>
            </a:r>
            <a:endParaRPr sz="6600" dirty="0">
              <a:latin typeface="Felix Titling"/>
              <a:cs typeface="Felix Titling"/>
            </a:endParaRPr>
          </a:p>
        </p:txBody>
      </p:sp>
    </p:spTree>
    <p:extLst>
      <p:ext uri="{BB962C8B-B14F-4D97-AF65-F5344CB8AC3E}">
        <p14:creationId xmlns:p14="http://schemas.microsoft.com/office/powerpoint/2010/main" val="606254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93141" y="536079"/>
            <a:ext cx="1139837" cy="156972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112928" y="441701"/>
            <a:ext cx="2864485" cy="482600"/>
          </a:xfrm>
          <a:prstGeom prst="rect">
            <a:avLst/>
          </a:prstGeom>
        </p:spPr>
        <p:txBody>
          <a:bodyPr vert="horz" wrap="square" lIns="0" tIns="12700" rIns="0" bIns="0" rtlCol="0">
            <a:spAutoFit/>
          </a:bodyPr>
          <a:lstStyle/>
          <a:p>
            <a:pPr marL="12700">
              <a:lnSpc>
                <a:spcPct val="100000"/>
              </a:lnSpc>
              <a:spcBef>
                <a:spcPts val="100"/>
              </a:spcBef>
            </a:pPr>
            <a:r>
              <a:rPr sz="3000" b="1" dirty="0">
                <a:latin typeface="Felix Titling"/>
                <a:cs typeface="Felix Titling"/>
              </a:rPr>
              <a:t>TICKET</a:t>
            </a:r>
            <a:r>
              <a:rPr sz="3000" b="1" spc="-100" dirty="0">
                <a:latin typeface="Felix Titling"/>
                <a:cs typeface="Felix Titling"/>
              </a:rPr>
              <a:t> </a:t>
            </a:r>
            <a:r>
              <a:rPr sz="3000" b="1" dirty="0">
                <a:latin typeface="Felix Titling"/>
                <a:cs typeface="Felix Titling"/>
              </a:rPr>
              <a:t>PRICES:</a:t>
            </a:r>
            <a:endParaRPr sz="3000">
              <a:latin typeface="Felix Titling"/>
              <a:cs typeface="Felix Titling"/>
            </a:endParaRPr>
          </a:p>
        </p:txBody>
      </p:sp>
      <p:sp>
        <p:nvSpPr>
          <p:cNvPr id="4" name="object 4"/>
          <p:cNvSpPr txBox="1">
            <a:spLocks noGrp="1"/>
          </p:cNvSpPr>
          <p:nvPr>
            <p:ph type="body" idx="1"/>
          </p:nvPr>
        </p:nvSpPr>
        <p:spPr>
          <a:xfrm>
            <a:off x="1000635" y="1047750"/>
            <a:ext cx="4856729" cy="799577"/>
          </a:xfrm>
          <a:prstGeom prst="rect">
            <a:avLst/>
          </a:prstGeom>
        </p:spPr>
        <p:txBody>
          <a:bodyPr vert="horz" wrap="square" lIns="0" tIns="55244" rIns="0" bIns="0" rtlCol="0">
            <a:spAutoFit/>
          </a:bodyPr>
          <a:lstStyle/>
          <a:p>
            <a:pPr marL="1198245" marR="161290" indent="-611505" algn="ctr">
              <a:lnSpc>
                <a:spcPts val="2700"/>
              </a:lnSpc>
              <a:spcBef>
                <a:spcPts val="434"/>
              </a:spcBef>
            </a:pPr>
            <a:r>
              <a:rPr lang="en-CA" sz="2500" dirty="0"/>
              <a:t>Grad </a:t>
            </a:r>
            <a:r>
              <a:rPr sz="2500" dirty="0"/>
              <a:t>Dinner </a:t>
            </a:r>
            <a:r>
              <a:rPr sz="2500" spc="5" dirty="0"/>
              <a:t>$100.00  </a:t>
            </a:r>
            <a:endParaRPr lang="en-CA" sz="2500" spc="5" dirty="0"/>
          </a:p>
          <a:p>
            <a:pPr marL="1198245" marR="161290" indent="-611505" algn="ctr">
              <a:lnSpc>
                <a:spcPts val="2700"/>
              </a:lnSpc>
              <a:spcBef>
                <a:spcPts val="434"/>
              </a:spcBef>
            </a:pPr>
            <a:r>
              <a:rPr sz="2500" spc="5" dirty="0"/>
              <a:t>Safe Grad-</a:t>
            </a:r>
            <a:r>
              <a:rPr sz="2500" spc="-105" dirty="0"/>
              <a:t> </a:t>
            </a:r>
            <a:r>
              <a:rPr sz="2500" spc="5" dirty="0"/>
              <a:t>$75.00</a:t>
            </a:r>
            <a:endParaRPr sz="2500" dirty="0"/>
          </a:p>
        </p:txBody>
      </p:sp>
      <p:sp>
        <p:nvSpPr>
          <p:cNvPr id="7" name="TextBox 6">
            <a:extLst>
              <a:ext uri="{FF2B5EF4-FFF2-40B4-BE49-F238E27FC236}">
                <a16:creationId xmlns:a16="http://schemas.microsoft.com/office/drawing/2014/main" id="{E02857E1-CE6F-300F-D547-ED1E3DA750C9}"/>
              </a:ext>
            </a:extLst>
          </p:cNvPr>
          <p:cNvSpPr txBox="1"/>
          <p:nvPr/>
        </p:nvSpPr>
        <p:spPr>
          <a:xfrm>
            <a:off x="1447800" y="2003512"/>
            <a:ext cx="5181600" cy="2585323"/>
          </a:xfrm>
          <a:prstGeom prst="rect">
            <a:avLst/>
          </a:prstGeom>
          <a:noFill/>
        </p:spPr>
        <p:txBody>
          <a:bodyPr wrap="square" rtlCol="0">
            <a:spAutoFit/>
          </a:bodyPr>
          <a:lstStyle/>
          <a:p>
            <a:r>
              <a:rPr lang="en-CA" dirty="0">
                <a:solidFill>
                  <a:schemeClr val="bg1"/>
                </a:solidFill>
                <a:latin typeface="Albertus Medium" panose="020E0602030304020304" pitchFamily="34" charset="0"/>
                <a:cs typeface="Times New Roman" panose="02020603050405020304" pitchFamily="18" charset="0"/>
              </a:rPr>
              <a:t>The link to order tickets can be found in the Grad Information Package and on the school website (Grad Infor) starting on April 15, 2025.</a:t>
            </a:r>
          </a:p>
          <a:p>
            <a:endParaRPr lang="en-CA" dirty="0">
              <a:solidFill>
                <a:schemeClr val="bg1"/>
              </a:solidFill>
              <a:latin typeface="Albertus Medium" panose="020E0602030304020304" pitchFamily="34" charset="0"/>
              <a:cs typeface="Times New Roman" panose="02020603050405020304" pitchFamily="18" charset="0"/>
            </a:endParaRPr>
          </a:p>
          <a:p>
            <a:pPr marL="742950" lvl="1" indent="-285750">
              <a:buClr>
                <a:schemeClr val="bg1"/>
              </a:buClr>
              <a:buFont typeface="Wingdings" panose="05000000000000000000" pitchFamily="2" charset="2"/>
              <a:buChar char="ü"/>
            </a:pPr>
            <a:r>
              <a:rPr lang="en-CA" b="1" dirty="0">
                <a:solidFill>
                  <a:schemeClr val="bg1"/>
                </a:solidFill>
                <a:latin typeface="Albertus Medium" panose="020E0602030304020304" pitchFamily="34" charset="0"/>
                <a:cs typeface="Times New Roman" panose="02020603050405020304" pitchFamily="18" charset="0"/>
              </a:rPr>
              <a:t>Dinner and Safe Grad Registration including payment are to be completed online (by credit card)</a:t>
            </a:r>
          </a:p>
          <a:p>
            <a:pPr marL="742950" lvl="1" indent="-285750">
              <a:buClr>
                <a:schemeClr val="bg1"/>
              </a:buClr>
              <a:buFont typeface="Wingdings" panose="05000000000000000000" pitchFamily="2" charset="2"/>
              <a:buChar char="ü"/>
            </a:pPr>
            <a:r>
              <a:rPr lang="en-CA" b="1" dirty="0">
                <a:solidFill>
                  <a:schemeClr val="bg1"/>
                </a:solidFill>
                <a:latin typeface="Albertus Medium" panose="020E0602030304020304" pitchFamily="34" charset="0"/>
                <a:cs typeface="Times New Roman" panose="02020603050405020304" pitchFamily="18" charset="0"/>
              </a:rPr>
              <a:t>Option to pay in person</a:t>
            </a:r>
          </a:p>
          <a:p>
            <a:pPr marL="742950" lvl="1" indent="-285750">
              <a:buClr>
                <a:schemeClr val="bg1"/>
              </a:buClr>
              <a:buFont typeface="Wingdings" panose="05000000000000000000" pitchFamily="2" charset="2"/>
              <a:buChar char="ü"/>
            </a:pPr>
            <a:r>
              <a:rPr lang="en-CA" b="1" dirty="0">
                <a:solidFill>
                  <a:schemeClr val="bg1"/>
                </a:solidFill>
                <a:latin typeface="Albertus Medium" panose="020E0602030304020304" pitchFamily="34" charset="0"/>
                <a:cs typeface="Times New Roman" panose="02020603050405020304" pitchFamily="18" charset="0"/>
              </a:rPr>
              <a:t>Due by Friday May 30</a:t>
            </a:r>
            <a:r>
              <a:rPr lang="en-CA" b="1" baseline="30000" dirty="0">
                <a:solidFill>
                  <a:schemeClr val="bg1"/>
                </a:solidFill>
                <a:latin typeface="Albertus Medium" panose="020E0602030304020304" pitchFamily="34" charset="0"/>
                <a:cs typeface="Times New Roman" panose="02020603050405020304" pitchFamily="18" charset="0"/>
              </a:rPr>
              <a:t>th</a:t>
            </a:r>
            <a:r>
              <a:rPr lang="en-CA" b="1" dirty="0">
                <a:solidFill>
                  <a:schemeClr val="bg1"/>
                </a:solidFill>
                <a:latin typeface="Albertus Medium" panose="020E0602030304020304" pitchFamily="34"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66061" y="1"/>
            <a:ext cx="976939" cy="135255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524000" y="285750"/>
            <a:ext cx="4538223" cy="474489"/>
          </a:xfrm>
          <a:prstGeom prst="rect">
            <a:avLst/>
          </a:prstGeom>
        </p:spPr>
        <p:txBody>
          <a:bodyPr vert="horz" wrap="square" lIns="0" tIns="12700" rIns="0" bIns="0" rtlCol="0">
            <a:spAutoFit/>
          </a:bodyPr>
          <a:lstStyle/>
          <a:p>
            <a:pPr marL="12700">
              <a:lnSpc>
                <a:spcPct val="100000"/>
              </a:lnSpc>
              <a:spcBef>
                <a:spcPts val="100"/>
              </a:spcBef>
            </a:pPr>
            <a:r>
              <a:rPr lang="en-CA" sz="3000" b="1" dirty="0">
                <a:latin typeface="Felix Titling"/>
                <a:cs typeface="Felix Titling"/>
              </a:rPr>
              <a:t>2025 Grad COMMITTEE</a:t>
            </a:r>
            <a:endParaRPr sz="3000" dirty="0">
              <a:latin typeface="Felix Titling"/>
              <a:cs typeface="Felix Titling"/>
            </a:endParaRPr>
          </a:p>
        </p:txBody>
      </p:sp>
      <p:sp>
        <p:nvSpPr>
          <p:cNvPr id="13" name="TextBox 12">
            <a:extLst>
              <a:ext uri="{FF2B5EF4-FFF2-40B4-BE49-F238E27FC236}">
                <a16:creationId xmlns:a16="http://schemas.microsoft.com/office/drawing/2014/main" id="{E9059F4B-8C2E-FD72-7816-D1911130D456}"/>
              </a:ext>
            </a:extLst>
          </p:cNvPr>
          <p:cNvSpPr txBox="1"/>
          <p:nvPr/>
        </p:nvSpPr>
        <p:spPr>
          <a:xfrm>
            <a:off x="519740" y="1352551"/>
            <a:ext cx="6172199" cy="3371500"/>
          </a:xfrm>
          <a:prstGeom prst="rect">
            <a:avLst/>
          </a:prstGeom>
          <a:noFill/>
        </p:spPr>
        <p:txBody>
          <a:bodyPr wrap="square">
            <a:spAutoFit/>
          </a:bodyPr>
          <a:lstStyle/>
          <a:p>
            <a:pPr>
              <a:lnSpc>
                <a:spcPct val="150000"/>
              </a:lnSpc>
              <a:spcBef>
                <a:spcPts val="600"/>
              </a:spcBef>
              <a:spcAft>
                <a:spcPts val="600"/>
              </a:spcAft>
            </a:pPr>
            <a:r>
              <a:rPr lang="en-CA" b="1" i="0" dirty="0">
                <a:solidFill>
                  <a:schemeClr val="bg1"/>
                </a:solidFill>
                <a:effectLst/>
                <a:latin typeface="Albertus Medium" panose="020E0602030304020304" pitchFamily="34" charset="0"/>
              </a:rPr>
              <a:t>Tess Bernacki   Grad Chair</a:t>
            </a:r>
            <a:br>
              <a:rPr lang="en-CA" b="1" dirty="0">
                <a:solidFill>
                  <a:schemeClr val="bg1"/>
                </a:solidFill>
                <a:latin typeface="Albertus Medium" panose="020E0602030304020304" pitchFamily="34" charset="0"/>
              </a:rPr>
            </a:br>
            <a:r>
              <a:rPr lang="en-CA" b="1" i="0" dirty="0">
                <a:solidFill>
                  <a:schemeClr val="bg1"/>
                </a:solidFill>
                <a:effectLst/>
                <a:latin typeface="Albertus Medium" panose="020E0602030304020304" pitchFamily="34" charset="0"/>
              </a:rPr>
              <a:t>Janice Compton &amp; Fran Yadao, Communications co-chairs</a:t>
            </a:r>
            <a:br>
              <a:rPr lang="en-CA" b="1" dirty="0">
                <a:solidFill>
                  <a:schemeClr val="bg1"/>
                </a:solidFill>
                <a:latin typeface="Albertus Medium" panose="020E0602030304020304" pitchFamily="34" charset="0"/>
              </a:rPr>
            </a:br>
            <a:r>
              <a:rPr lang="en-CA" b="1" i="0" dirty="0">
                <a:solidFill>
                  <a:schemeClr val="bg1"/>
                </a:solidFill>
                <a:effectLst/>
                <a:latin typeface="Albertus Medium" panose="020E0602030304020304" pitchFamily="34" charset="0"/>
              </a:rPr>
              <a:t>Jill Heater &amp; Jen Kennedy-Busch, Entertainment co-chairs</a:t>
            </a:r>
            <a:br>
              <a:rPr lang="en-CA" b="1" dirty="0">
                <a:solidFill>
                  <a:schemeClr val="bg1"/>
                </a:solidFill>
                <a:latin typeface="Albertus Medium" panose="020E0602030304020304" pitchFamily="34" charset="0"/>
              </a:rPr>
            </a:br>
            <a:r>
              <a:rPr lang="en-CA" b="1" i="0" dirty="0">
                <a:solidFill>
                  <a:schemeClr val="bg1"/>
                </a:solidFill>
                <a:effectLst/>
                <a:latin typeface="Albertus Medium" panose="020E0602030304020304" pitchFamily="34" charset="0"/>
              </a:rPr>
              <a:t>Michelyn Wood &amp; Chantelle </a:t>
            </a:r>
            <a:r>
              <a:rPr lang="en-CA" b="1" i="0" dirty="0" err="1">
                <a:solidFill>
                  <a:schemeClr val="bg1"/>
                </a:solidFill>
                <a:effectLst/>
                <a:latin typeface="Albertus Medium" panose="020E0602030304020304" pitchFamily="34" charset="0"/>
              </a:rPr>
              <a:t>Maksymetz</a:t>
            </a:r>
            <a:r>
              <a:rPr lang="en-CA" b="1" i="0" dirty="0">
                <a:solidFill>
                  <a:schemeClr val="bg1"/>
                </a:solidFill>
                <a:effectLst/>
                <a:latin typeface="Albertus Medium" panose="020E0602030304020304" pitchFamily="34" charset="0"/>
              </a:rPr>
              <a:t>, Safety co-chairs</a:t>
            </a:r>
            <a:br>
              <a:rPr lang="en-CA" b="1" dirty="0">
                <a:solidFill>
                  <a:schemeClr val="bg1"/>
                </a:solidFill>
                <a:latin typeface="Albertus Medium" panose="020E0602030304020304" pitchFamily="34" charset="0"/>
              </a:rPr>
            </a:br>
            <a:r>
              <a:rPr lang="en-CA" b="1" i="0" dirty="0">
                <a:solidFill>
                  <a:schemeClr val="bg1"/>
                </a:solidFill>
                <a:effectLst/>
                <a:latin typeface="Albertus Medium" panose="020E0602030304020304" pitchFamily="34" charset="0"/>
              </a:rPr>
              <a:t>Daryla Christie &amp; Day Scarlett, Food and Decor co-chairs</a:t>
            </a:r>
            <a:br>
              <a:rPr lang="en-CA" b="1" dirty="0">
                <a:solidFill>
                  <a:schemeClr val="bg1"/>
                </a:solidFill>
                <a:latin typeface="Albertus Medium" panose="020E0602030304020304" pitchFamily="34" charset="0"/>
              </a:rPr>
            </a:br>
            <a:r>
              <a:rPr lang="en-CA" b="1" i="0" dirty="0">
                <a:solidFill>
                  <a:schemeClr val="bg1"/>
                </a:solidFill>
                <a:effectLst/>
                <a:latin typeface="Albertus Medium" panose="020E0602030304020304" pitchFamily="34" charset="0"/>
              </a:rPr>
              <a:t>Jen Chan &amp; Katheen Hayton, Medical co-chairs</a:t>
            </a:r>
            <a:br>
              <a:rPr lang="en-CA" b="1" dirty="0">
                <a:solidFill>
                  <a:schemeClr val="bg1"/>
                </a:solidFill>
                <a:latin typeface="Albertus Medium" panose="020E0602030304020304" pitchFamily="34" charset="0"/>
              </a:rPr>
            </a:br>
            <a:r>
              <a:rPr lang="en-CA" b="1" i="0" dirty="0">
                <a:solidFill>
                  <a:schemeClr val="bg1"/>
                </a:solidFill>
                <a:effectLst/>
                <a:latin typeface="Albertus Medium" panose="020E0602030304020304" pitchFamily="34" charset="0"/>
              </a:rPr>
              <a:t>Tracy Bowman, Incoming Grad Chair 2026</a:t>
            </a:r>
            <a:br>
              <a:rPr lang="en-CA" b="1" dirty="0">
                <a:solidFill>
                  <a:schemeClr val="bg1"/>
                </a:solidFill>
                <a:latin typeface="Albertus Medium" panose="020E0602030304020304" pitchFamily="34" charset="0"/>
              </a:rPr>
            </a:br>
            <a:r>
              <a:rPr lang="en-CA" b="1" i="0" dirty="0">
                <a:solidFill>
                  <a:schemeClr val="bg1"/>
                </a:solidFill>
                <a:effectLst/>
                <a:latin typeface="Albertus Medium" panose="020E0602030304020304" pitchFamily="34" charset="0"/>
              </a:rPr>
              <a:t>Kate Brito, Office of the President, School Representative</a:t>
            </a:r>
            <a:endParaRPr lang="en-CA" b="1" dirty="0">
              <a:solidFill>
                <a:schemeClr val="bg1"/>
              </a:solidFill>
              <a:latin typeface="Albertus Medium" panose="020E06020303040203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308176-09A8-6924-A249-9624C1DB8F14}"/>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BBEE6975-A823-66BB-9CB8-40DFF7268298}"/>
              </a:ext>
            </a:extLst>
          </p:cNvPr>
          <p:cNvSpPr/>
          <p:nvPr/>
        </p:nvSpPr>
        <p:spPr>
          <a:xfrm>
            <a:off x="166061" y="0"/>
            <a:ext cx="1139836" cy="1569719"/>
          </a:xfrm>
          <a:prstGeom prst="rect">
            <a:avLst/>
          </a:prstGeom>
          <a:blipFill>
            <a:blip r:embed="rId2" cstate="print"/>
            <a:stretch>
              <a:fillRect/>
            </a:stretch>
          </a:blipFill>
        </p:spPr>
        <p:txBody>
          <a:bodyPr wrap="square" lIns="0" tIns="0" rIns="0" bIns="0" rtlCol="0"/>
          <a:lstStyle/>
          <a:p>
            <a:endParaRPr/>
          </a:p>
        </p:txBody>
      </p:sp>
      <p:sp>
        <p:nvSpPr>
          <p:cNvPr id="3" name="object 3">
            <a:extLst>
              <a:ext uri="{FF2B5EF4-FFF2-40B4-BE49-F238E27FC236}">
                <a16:creationId xmlns:a16="http://schemas.microsoft.com/office/drawing/2014/main" id="{66F48AC5-7330-DC58-E2A0-0F2612674932}"/>
              </a:ext>
            </a:extLst>
          </p:cNvPr>
          <p:cNvSpPr txBox="1">
            <a:spLocks noGrp="1"/>
          </p:cNvSpPr>
          <p:nvPr>
            <p:ph type="title"/>
          </p:nvPr>
        </p:nvSpPr>
        <p:spPr>
          <a:xfrm>
            <a:off x="1447800" y="283505"/>
            <a:ext cx="4538223" cy="474489"/>
          </a:xfrm>
          <a:prstGeom prst="rect">
            <a:avLst/>
          </a:prstGeom>
        </p:spPr>
        <p:txBody>
          <a:bodyPr vert="horz" wrap="square" lIns="0" tIns="12700" rIns="0" bIns="0" rtlCol="0">
            <a:spAutoFit/>
          </a:bodyPr>
          <a:lstStyle/>
          <a:p>
            <a:pPr marL="12700">
              <a:lnSpc>
                <a:spcPct val="100000"/>
              </a:lnSpc>
              <a:spcBef>
                <a:spcPts val="100"/>
              </a:spcBef>
            </a:pPr>
            <a:r>
              <a:rPr lang="en-CA" sz="3000" b="1" dirty="0">
                <a:latin typeface="Felix Titling"/>
                <a:cs typeface="Felix Titling"/>
              </a:rPr>
              <a:t>Graduation </a:t>
            </a:r>
            <a:r>
              <a:rPr sz="3000" b="1" dirty="0">
                <a:latin typeface="Felix Titling"/>
                <a:cs typeface="Felix Titling"/>
              </a:rPr>
              <a:t>DINNER</a:t>
            </a:r>
            <a:endParaRPr sz="3000" dirty="0">
              <a:latin typeface="Felix Titling"/>
              <a:cs typeface="Felix Titling"/>
            </a:endParaRPr>
          </a:p>
        </p:txBody>
      </p:sp>
      <p:sp>
        <p:nvSpPr>
          <p:cNvPr id="4" name="object 4">
            <a:extLst>
              <a:ext uri="{FF2B5EF4-FFF2-40B4-BE49-F238E27FC236}">
                <a16:creationId xmlns:a16="http://schemas.microsoft.com/office/drawing/2014/main" id="{F8041793-6FDF-CA8E-51E6-D5A819867493}"/>
              </a:ext>
            </a:extLst>
          </p:cNvPr>
          <p:cNvSpPr txBox="1">
            <a:spLocks noGrp="1"/>
          </p:cNvSpPr>
          <p:nvPr>
            <p:ph type="body" idx="1"/>
          </p:nvPr>
        </p:nvSpPr>
        <p:spPr>
          <a:xfrm>
            <a:off x="760185" y="819150"/>
            <a:ext cx="5400165" cy="1072088"/>
          </a:xfrm>
          <a:prstGeom prst="rect">
            <a:avLst/>
          </a:prstGeom>
        </p:spPr>
        <p:txBody>
          <a:bodyPr vert="horz" wrap="square" lIns="0" tIns="12700" rIns="0" bIns="0" rtlCol="0">
            <a:spAutoFit/>
          </a:bodyPr>
          <a:lstStyle/>
          <a:p>
            <a:pPr marL="680085" algn="ctr">
              <a:lnSpc>
                <a:spcPct val="100000"/>
              </a:lnSpc>
              <a:spcBef>
                <a:spcPts val="100"/>
              </a:spcBef>
            </a:pPr>
            <a:r>
              <a:rPr spc="-60" dirty="0"/>
              <a:t>Friday, </a:t>
            </a:r>
            <a:r>
              <a:rPr spc="5" dirty="0"/>
              <a:t>June </a:t>
            </a:r>
            <a:r>
              <a:rPr dirty="0"/>
              <a:t>20,</a:t>
            </a:r>
            <a:r>
              <a:rPr spc="-60" dirty="0"/>
              <a:t> </a:t>
            </a:r>
            <a:r>
              <a:rPr dirty="0"/>
              <a:t>2025</a:t>
            </a:r>
          </a:p>
          <a:p>
            <a:pPr marL="678180" algn="ctr">
              <a:lnSpc>
                <a:spcPts val="2295"/>
              </a:lnSpc>
              <a:spcBef>
                <a:spcPts val="1695"/>
              </a:spcBef>
            </a:pPr>
            <a:r>
              <a:rPr sz="2000" spc="5" dirty="0"/>
              <a:t>RBC </a:t>
            </a:r>
            <a:r>
              <a:rPr sz="2000" spc="-5" dirty="0"/>
              <a:t>Convention</a:t>
            </a:r>
            <a:r>
              <a:rPr sz="2000" spc="-120" dirty="0"/>
              <a:t> </a:t>
            </a:r>
            <a:r>
              <a:rPr sz="2000" dirty="0"/>
              <a:t>Centre</a:t>
            </a:r>
          </a:p>
          <a:p>
            <a:pPr marL="678815" algn="ctr">
              <a:lnSpc>
                <a:spcPts val="2055"/>
              </a:lnSpc>
            </a:pPr>
            <a:r>
              <a:rPr spc="-55" dirty="0"/>
              <a:t>North</a:t>
            </a:r>
            <a:r>
              <a:rPr spc="-40" dirty="0"/>
              <a:t> </a:t>
            </a:r>
            <a:r>
              <a:rPr spc="-5" dirty="0"/>
              <a:t>Building</a:t>
            </a:r>
          </a:p>
        </p:txBody>
      </p:sp>
      <p:sp>
        <p:nvSpPr>
          <p:cNvPr id="9" name="TextBox 8">
            <a:extLst>
              <a:ext uri="{FF2B5EF4-FFF2-40B4-BE49-F238E27FC236}">
                <a16:creationId xmlns:a16="http://schemas.microsoft.com/office/drawing/2014/main" id="{2D660C08-16B2-3D98-0BA4-3FBD8EC77EFE}"/>
              </a:ext>
            </a:extLst>
          </p:cNvPr>
          <p:cNvSpPr txBox="1"/>
          <p:nvPr/>
        </p:nvSpPr>
        <p:spPr>
          <a:xfrm>
            <a:off x="228600" y="2038350"/>
            <a:ext cx="6463337" cy="2642647"/>
          </a:xfrm>
          <a:prstGeom prst="rect">
            <a:avLst/>
          </a:prstGeom>
          <a:noFill/>
        </p:spPr>
        <p:txBody>
          <a:bodyPr wrap="square" rtlCol="0">
            <a:spAutoFit/>
          </a:bodyPr>
          <a:lstStyle/>
          <a:p>
            <a:pPr marL="358775" lvl="1" indent="-358775">
              <a:lnSpc>
                <a:spcPct val="150000"/>
              </a:lnSpc>
              <a:buClr>
                <a:schemeClr val="bg1"/>
              </a:buClr>
              <a:buFont typeface="Wingdings" panose="05000000000000000000" pitchFamily="2" charset="2"/>
              <a:buChar char="ü"/>
            </a:pPr>
            <a:r>
              <a:rPr lang="en-CA" sz="1400" dirty="0">
                <a:solidFill>
                  <a:schemeClr val="bg1"/>
                </a:solidFill>
                <a:latin typeface="Albertus Medium" panose="020E0602030304020304" pitchFamily="34" charset="0"/>
                <a:cs typeface="Times New Roman" panose="02020603050405020304" pitchFamily="18" charset="0"/>
              </a:rPr>
              <a:t>Registration will begin at 5:00PM.</a:t>
            </a:r>
          </a:p>
          <a:p>
            <a:pPr marL="358775" lvl="1" indent="-358775">
              <a:lnSpc>
                <a:spcPct val="150000"/>
              </a:lnSpc>
              <a:buClr>
                <a:schemeClr val="bg1"/>
              </a:buClr>
              <a:buFont typeface="Wingdings" panose="05000000000000000000" pitchFamily="2" charset="2"/>
              <a:buChar char="ü"/>
            </a:pPr>
            <a:r>
              <a:rPr lang="en-CA" sz="1400" dirty="0">
                <a:solidFill>
                  <a:schemeClr val="bg1"/>
                </a:solidFill>
                <a:latin typeface="Albertus Medium" panose="020E0602030304020304" pitchFamily="34" charset="0"/>
                <a:cs typeface="Times New Roman" panose="02020603050405020304" pitchFamily="18" charset="0"/>
              </a:rPr>
              <a:t>Cash bar will be open at 5:00PM.</a:t>
            </a:r>
          </a:p>
          <a:p>
            <a:pPr marL="358775" lvl="1" indent="-358775">
              <a:lnSpc>
                <a:spcPct val="150000"/>
              </a:lnSpc>
              <a:buClr>
                <a:schemeClr val="bg1"/>
              </a:buClr>
              <a:buFont typeface="Wingdings" panose="05000000000000000000" pitchFamily="2" charset="2"/>
              <a:buChar char="ü"/>
            </a:pPr>
            <a:r>
              <a:rPr lang="en-CA" sz="1400" dirty="0">
                <a:solidFill>
                  <a:schemeClr val="bg1"/>
                </a:solidFill>
                <a:latin typeface="Albertus Medium" panose="020E0602030304020304" pitchFamily="34" charset="0"/>
                <a:cs typeface="Times New Roman" panose="02020603050405020304" pitchFamily="18" charset="0"/>
              </a:rPr>
              <a:t>Dinner and festivities to begin at 6:00PM.</a:t>
            </a:r>
          </a:p>
          <a:p>
            <a:pPr marL="358775" lvl="1" indent="-358775">
              <a:lnSpc>
                <a:spcPct val="150000"/>
              </a:lnSpc>
              <a:buClr>
                <a:schemeClr val="bg1"/>
              </a:buClr>
              <a:buFont typeface="Wingdings" panose="05000000000000000000" pitchFamily="2" charset="2"/>
              <a:buChar char="ü"/>
            </a:pPr>
            <a:r>
              <a:rPr lang="en-CA" sz="1400" dirty="0">
                <a:solidFill>
                  <a:schemeClr val="bg1"/>
                </a:solidFill>
                <a:latin typeface="Albertus Medium" panose="020E0602030304020304" pitchFamily="34" charset="0"/>
                <a:cs typeface="Times New Roman" panose="02020603050405020304" pitchFamily="18" charset="0"/>
              </a:rPr>
              <a:t>Graduands and their guests whose ID have been verified to be 18+ will receive an “Age Verified” wristband.</a:t>
            </a:r>
          </a:p>
          <a:p>
            <a:pPr marL="358775" lvl="1" indent="-358775">
              <a:lnSpc>
                <a:spcPct val="150000"/>
              </a:lnSpc>
              <a:buClr>
                <a:schemeClr val="bg1"/>
              </a:buClr>
              <a:buFont typeface="Wingdings" panose="05000000000000000000" pitchFamily="2" charset="2"/>
              <a:buChar char="ü"/>
            </a:pPr>
            <a:r>
              <a:rPr lang="en-CA" sz="1400" dirty="0">
                <a:solidFill>
                  <a:schemeClr val="bg1"/>
                </a:solidFill>
                <a:latin typeface="Albertus Medium" panose="020E0602030304020304" pitchFamily="34" charset="0"/>
                <a:cs typeface="Times New Roman" panose="02020603050405020304" pitchFamily="18" charset="0"/>
              </a:rPr>
              <a:t>Graduands and their guests must have a government-issued form of ID with them at all times at both the dinner and Safe Grad.</a:t>
            </a:r>
          </a:p>
          <a:p>
            <a:pPr marL="358775" lvl="1" indent="-358775">
              <a:lnSpc>
                <a:spcPct val="150000"/>
              </a:lnSpc>
              <a:buClr>
                <a:schemeClr val="bg1"/>
              </a:buClr>
              <a:buFont typeface="Wingdings" panose="05000000000000000000" pitchFamily="2" charset="2"/>
              <a:buChar char="ü"/>
            </a:pPr>
            <a:r>
              <a:rPr lang="en-CA" sz="1400" dirty="0">
                <a:solidFill>
                  <a:schemeClr val="bg1"/>
                </a:solidFill>
                <a:latin typeface="Albertus Medium" panose="020E0602030304020304" pitchFamily="34" charset="0"/>
                <a:cs typeface="Times New Roman" panose="02020603050405020304" pitchFamily="18" charset="0"/>
              </a:rPr>
              <a:t>Photographs of ID is not an acceptable form of identification</a:t>
            </a:r>
            <a:r>
              <a:rPr lang="en-CA" sz="1400" b="1" dirty="0">
                <a:solidFill>
                  <a:schemeClr val="bg1"/>
                </a:solidFill>
                <a:latin typeface="Albertus Medium" panose="020E0602030304020304" pitchFamily="34" charset="0"/>
                <a:cs typeface="Times New Roman" panose="02020603050405020304" pitchFamily="18" charset="0"/>
              </a:rPr>
              <a:t>. </a:t>
            </a:r>
            <a:endParaRPr lang="en-CA" sz="1400" b="1" dirty="0">
              <a:solidFill>
                <a:schemeClr val="bg1"/>
              </a:solidFill>
              <a:latin typeface="Albertus Medium" panose="020E0602030304020304" pitchFamily="34" charset="0"/>
            </a:endParaRPr>
          </a:p>
        </p:txBody>
      </p:sp>
    </p:spTree>
    <p:extLst>
      <p:ext uri="{BB962C8B-B14F-4D97-AF65-F5344CB8AC3E}">
        <p14:creationId xmlns:p14="http://schemas.microsoft.com/office/powerpoint/2010/main" val="522924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954978" y="209550"/>
            <a:ext cx="5705690" cy="443070"/>
          </a:xfrm>
          <a:prstGeom prst="rect">
            <a:avLst/>
          </a:prstGeom>
        </p:spPr>
        <p:txBody>
          <a:bodyPr vert="horz" wrap="square" lIns="0" tIns="12065" rIns="0" bIns="0" rtlCol="0">
            <a:spAutoFit/>
          </a:bodyPr>
          <a:lstStyle/>
          <a:p>
            <a:pPr marL="12700" algn="ctr">
              <a:lnSpc>
                <a:spcPct val="100000"/>
              </a:lnSpc>
              <a:spcBef>
                <a:spcPts val="95"/>
              </a:spcBef>
            </a:pPr>
            <a:r>
              <a:rPr sz="2800" b="1" dirty="0">
                <a:latin typeface="Felix Titling"/>
                <a:cs typeface="Felix Titling"/>
              </a:rPr>
              <a:t>SAFE</a:t>
            </a:r>
            <a:r>
              <a:rPr sz="2800" b="1" spc="-90" dirty="0">
                <a:latin typeface="Felix Titling"/>
                <a:cs typeface="Felix Titling"/>
              </a:rPr>
              <a:t> </a:t>
            </a:r>
            <a:r>
              <a:rPr sz="2800" b="1" dirty="0">
                <a:latin typeface="Felix Titling"/>
                <a:cs typeface="Felix Titling"/>
              </a:rPr>
              <a:t>GRAD</a:t>
            </a:r>
            <a:r>
              <a:rPr lang="en-CA" sz="2800" b="1" dirty="0">
                <a:latin typeface="Felix Titling"/>
                <a:cs typeface="Felix Titling"/>
              </a:rPr>
              <a:t> CHECK-IN</a:t>
            </a:r>
            <a:endParaRPr sz="2800" dirty="0">
              <a:latin typeface="Felix Titling"/>
              <a:cs typeface="Felix Titling"/>
            </a:endParaRPr>
          </a:p>
        </p:txBody>
      </p:sp>
      <p:sp>
        <p:nvSpPr>
          <p:cNvPr id="6" name="TextBox 5">
            <a:extLst>
              <a:ext uri="{FF2B5EF4-FFF2-40B4-BE49-F238E27FC236}">
                <a16:creationId xmlns:a16="http://schemas.microsoft.com/office/drawing/2014/main" id="{7FE9DC87-DCD9-F4AA-3C7D-D3769C06607E}"/>
              </a:ext>
            </a:extLst>
          </p:cNvPr>
          <p:cNvSpPr txBox="1"/>
          <p:nvPr/>
        </p:nvSpPr>
        <p:spPr>
          <a:xfrm>
            <a:off x="1178923" y="1200150"/>
            <a:ext cx="5481745" cy="3046988"/>
          </a:xfrm>
          <a:prstGeom prst="rect">
            <a:avLst/>
          </a:prstGeom>
          <a:noFill/>
        </p:spPr>
        <p:txBody>
          <a:bodyPr wrap="square" rtlCol="0">
            <a:spAutoFit/>
          </a:bodyPr>
          <a:lstStyle/>
          <a:p>
            <a:pPr marL="358775" lvl="1" indent="-358775">
              <a:buClr>
                <a:schemeClr val="bg1"/>
              </a:buClr>
              <a:buFont typeface="Wingdings" panose="05000000000000000000" pitchFamily="2" charset="2"/>
              <a:buChar char="ü"/>
            </a:pPr>
            <a:r>
              <a:rPr lang="en-CA" sz="1600" b="1" dirty="0">
                <a:solidFill>
                  <a:schemeClr val="bg1"/>
                </a:solidFill>
                <a:latin typeface="Albertus Medium" panose="020E0602030304020304" pitchFamily="34" charset="0"/>
                <a:cs typeface="Times New Roman" panose="02020603050405020304" pitchFamily="18" charset="0"/>
              </a:rPr>
              <a:t>Safe Grad takes place immediately following the Grad Dinner in the same event space.</a:t>
            </a:r>
          </a:p>
          <a:p>
            <a:pPr marL="0" lvl="1">
              <a:buClr>
                <a:schemeClr val="bg1"/>
              </a:buClr>
            </a:pPr>
            <a:endParaRPr lang="en-CA" sz="1600" b="1" dirty="0">
              <a:solidFill>
                <a:schemeClr val="bg1"/>
              </a:solidFill>
              <a:latin typeface="Albertus Medium" panose="020E0602030304020304" pitchFamily="34" charset="0"/>
              <a:cs typeface="Times New Roman" panose="02020603050405020304" pitchFamily="18" charset="0"/>
            </a:endParaRPr>
          </a:p>
          <a:p>
            <a:pPr marL="358775" lvl="1" indent="-358775">
              <a:buClr>
                <a:schemeClr val="bg1"/>
              </a:buClr>
              <a:buFont typeface="Wingdings" panose="05000000000000000000" pitchFamily="2" charset="2"/>
              <a:buChar char="ü"/>
            </a:pPr>
            <a:r>
              <a:rPr lang="en-CA" sz="1600" b="1" dirty="0">
                <a:solidFill>
                  <a:schemeClr val="bg1"/>
                </a:solidFill>
                <a:latin typeface="Albertus Medium" panose="020E0602030304020304" pitchFamily="34" charset="0"/>
                <a:cs typeface="Times New Roman" panose="02020603050405020304" pitchFamily="18" charset="0"/>
              </a:rPr>
              <a:t>All attendees will be asked to leave the ballroom immediately following dinner to allow event staff to prepare the room for Safe Grad.</a:t>
            </a:r>
          </a:p>
          <a:p>
            <a:pPr marL="0" lvl="1">
              <a:buClr>
                <a:schemeClr val="bg1"/>
              </a:buClr>
            </a:pPr>
            <a:endParaRPr lang="en-CA" sz="1600" b="1" dirty="0">
              <a:solidFill>
                <a:schemeClr val="bg1"/>
              </a:solidFill>
              <a:latin typeface="Albertus Medium" panose="020E0602030304020304" pitchFamily="34" charset="0"/>
              <a:cs typeface="Times New Roman" panose="02020603050405020304" pitchFamily="18" charset="0"/>
            </a:endParaRPr>
          </a:p>
          <a:p>
            <a:pPr marL="358775" lvl="1" indent="-358775">
              <a:buClr>
                <a:schemeClr val="bg1"/>
              </a:buClr>
              <a:buFont typeface="Wingdings" panose="05000000000000000000" pitchFamily="2" charset="2"/>
              <a:buChar char="ü"/>
            </a:pPr>
            <a:r>
              <a:rPr lang="en-CA" sz="1600" b="1" dirty="0">
                <a:solidFill>
                  <a:schemeClr val="bg1"/>
                </a:solidFill>
                <a:latin typeface="Albertus Medium" panose="020E0602030304020304" pitchFamily="34" charset="0"/>
                <a:cs typeface="Times New Roman" panose="02020603050405020304" pitchFamily="18" charset="0"/>
              </a:rPr>
              <a:t>One parent will be required to check their son and guest back into Safe Grad.</a:t>
            </a:r>
          </a:p>
          <a:p>
            <a:pPr marL="0" lvl="1">
              <a:buClr>
                <a:schemeClr val="bg1"/>
              </a:buClr>
            </a:pPr>
            <a:endParaRPr lang="en-CA" sz="1600" b="1" dirty="0">
              <a:solidFill>
                <a:schemeClr val="bg1"/>
              </a:solidFill>
              <a:latin typeface="Albertus Medium" panose="020E0602030304020304" pitchFamily="34" charset="0"/>
              <a:cs typeface="Times New Roman" panose="02020603050405020304" pitchFamily="18" charset="0"/>
            </a:endParaRPr>
          </a:p>
          <a:p>
            <a:pPr marL="358775" lvl="1" indent="-358775">
              <a:buClr>
                <a:schemeClr val="bg1"/>
              </a:buClr>
              <a:buFont typeface="Wingdings" panose="05000000000000000000" pitchFamily="2" charset="2"/>
              <a:buChar char="ü"/>
            </a:pPr>
            <a:r>
              <a:rPr lang="en-CA" sz="1600" b="1" dirty="0">
                <a:solidFill>
                  <a:schemeClr val="bg1"/>
                </a:solidFill>
                <a:latin typeface="Albertus Medium" panose="020E0602030304020304" pitchFamily="34" charset="0"/>
                <a:cs typeface="Times New Roman" panose="02020603050405020304" pitchFamily="18" charset="0"/>
              </a:rPr>
              <a:t>Only parent volunteers will be permitted into the Safe Grad space.</a:t>
            </a:r>
          </a:p>
        </p:txBody>
      </p:sp>
      <p:sp>
        <p:nvSpPr>
          <p:cNvPr id="7" name="object 2">
            <a:extLst>
              <a:ext uri="{FF2B5EF4-FFF2-40B4-BE49-F238E27FC236}">
                <a16:creationId xmlns:a16="http://schemas.microsoft.com/office/drawing/2014/main" id="{3E5D1258-74F5-255B-7C16-F83681981B56}"/>
              </a:ext>
            </a:extLst>
          </p:cNvPr>
          <p:cNvSpPr/>
          <p:nvPr/>
        </p:nvSpPr>
        <p:spPr>
          <a:xfrm>
            <a:off x="134355" y="172196"/>
            <a:ext cx="932445" cy="1332754"/>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4BEF2A-84F4-ED98-76CC-F8BE9D731BA3}"/>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C54B0758-0718-6344-9C3D-96D7927D4CEC}"/>
              </a:ext>
            </a:extLst>
          </p:cNvPr>
          <p:cNvSpPr txBox="1">
            <a:spLocks noGrp="1"/>
          </p:cNvSpPr>
          <p:nvPr>
            <p:ph type="title"/>
          </p:nvPr>
        </p:nvSpPr>
        <p:spPr>
          <a:xfrm>
            <a:off x="954978" y="209550"/>
            <a:ext cx="5705690" cy="443070"/>
          </a:xfrm>
          <a:prstGeom prst="rect">
            <a:avLst/>
          </a:prstGeom>
        </p:spPr>
        <p:txBody>
          <a:bodyPr vert="horz" wrap="square" lIns="0" tIns="12065" rIns="0" bIns="0" rtlCol="0">
            <a:spAutoFit/>
          </a:bodyPr>
          <a:lstStyle/>
          <a:p>
            <a:pPr marL="12700" algn="ctr">
              <a:lnSpc>
                <a:spcPct val="100000"/>
              </a:lnSpc>
              <a:spcBef>
                <a:spcPts val="95"/>
              </a:spcBef>
            </a:pPr>
            <a:r>
              <a:rPr sz="2800" b="1" dirty="0">
                <a:latin typeface="Felix Titling"/>
                <a:cs typeface="Felix Titling"/>
              </a:rPr>
              <a:t>SAFE</a:t>
            </a:r>
            <a:r>
              <a:rPr sz="2800" b="1" spc="-90" dirty="0">
                <a:latin typeface="Felix Titling"/>
                <a:cs typeface="Felix Titling"/>
              </a:rPr>
              <a:t> </a:t>
            </a:r>
            <a:r>
              <a:rPr sz="2800" b="1" dirty="0">
                <a:latin typeface="Felix Titling"/>
                <a:cs typeface="Felix Titling"/>
              </a:rPr>
              <a:t>GRAD</a:t>
            </a:r>
            <a:r>
              <a:rPr lang="en-CA" sz="2800" b="1" dirty="0">
                <a:latin typeface="Felix Titling"/>
                <a:cs typeface="Felix Titling"/>
              </a:rPr>
              <a:t> CHECK-IN</a:t>
            </a:r>
            <a:endParaRPr sz="2800" dirty="0">
              <a:latin typeface="Felix Titling"/>
              <a:cs typeface="Felix Titling"/>
            </a:endParaRPr>
          </a:p>
        </p:txBody>
      </p:sp>
      <p:sp>
        <p:nvSpPr>
          <p:cNvPr id="6" name="TextBox 5">
            <a:extLst>
              <a:ext uri="{FF2B5EF4-FFF2-40B4-BE49-F238E27FC236}">
                <a16:creationId xmlns:a16="http://schemas.microsoft.com/office/drawing/2014/main" id="{96AB671B-7645-890A-C32A-D21ECBC8DF6A}"/>
              </a:ext>
            </a:extLst>
          </p:cNvPr>
          <p:cNvSpPr txBox="1"/>
          <p:nvPr/>
        </p:nvSpPr>
        <p:spPr>
          <a:xfrm>
            <a:off x="1178923" y="1200150"/>
            <a:ext cx="5481745" cy="2800767"/>
          </a:xfrm>
          <a:prstGeom prst="rect">
            <a:avLst/>
          </a:prstGeom>
          <a:noFill/>
        </p:spPr>
        <p:txBody>
          <a:bodyPr wrap="square" rtlCol="0">
            <a:spAutoFit/>
          </a:bodyPr>
          <a:lstStyle/>
          <a:p>
            <a:pPr marL="358775" lvl="1" indent="-358775">
              <a:buClr>
                <a:schemeClr val="bg1"/>
              </a:buClr>
              <a:buFont typeface="Wingdings" panose="05000000000000000000" pitchFamily="2" charset="2"/>
              <a:buChar char="ü"/>
            </a:pPr>
            <a:r>
              <a:rPr lang="en-CA" sz="1600" b="1" dirty="0">
                <a:solidFill>
                  <a:schemeClr val="bg1"/>
                </a:solidFill>
                <a:latin typeface="Albertus Medium" panose="020E0602030304020304" pitchFamily="34" charset="0"/>
                <a:cs typeface="Times New Roman" panose="02020603050405020304" pitchFamily="18" charset="0"/>
              </a:rPr>
              <a:t>Grads and their guests will be required to hand in their cell phones when they check in to Safe Grad.  Cell phones will be returned at check-out. </a:t>
            </a:r>
          </a:p>
          <a:p>
            <a:pPr marL="358775" lvl="1" indent="-358775">
              <a:buClr>
                <a:schemeClr val="bg1"/>
              </a:buClr>
              <a:buFont typeface="Wingdings" panose="05000000000000000000" pitchFamily="2" charset="2"/>
              <a:buChar char="ü"/>
            </a:pPr>
            <a:endParaRPr lang="en-CA" sz="1600" b="1" dirty="0">
              <a:solidFill>
                <a:schemeClr val="bg1"/>
              </a:solidFill>
              <a:latin typeface="Albertus Medium" panose="020E0602030304020304" pitchFamily="34" charset="0"/>
              <a:cs typeface="Times New Roman" panose="02020603050405020304" pitchFamily="18" charset="0"/>
            </a:endParaRPr>
          </a:p>
          <a:p>
            <a:pPr marL="358775" lvl="1" indent="-358775">
              <a:buClr>
                <a:schemeClr val="bg1"/>
              </a:buClr>
              <a:buFont typeface="Wingdings" panose="05000000000000000000" pitchFamily="2" charset="2"/>
              <a:buChar char="ü"/>
            </a:pPr>
            <a:r>
              <a:rPr lang="en-CA" sz="1600" b="1" dirty="0">
                <a:solidFill>
                  <a:schemeClr val="bg1"/>
                </a:solidFill>
                <a:latin typeface="Albertus Medium" panose="020E0602030304020304" pitchFamily="34" charset="0"/>
                <a:cs typeface="Times New Roman" panose="02020603050405020304" pitchFamily="18" charset="0"/>
              </a:rPr>
              <a:t>Grads and their guests must remain in their formal attire for the entire evening.  “Dressing down” is not permitted.  </a:t>
            </a:r>
          </a:p>
          <a:p>
            <a:pPr marL="358775" lvl="1" indent="-358775">
              <a:buClr>
                <a:schemeClr val="bg1"/>
              </a:buClr>
              <a:buFont typeface="Wingdings" panose="05000000000000000000" pitchFamily="2" charset="2"/>
              <a:buChar char="ü"/>
            </a:pPr>
            <a:endParaRPr lang="en-CA" sz="1600" b="1" dirty="0">
              <a:solidFill>
                <a:schemeClr val="bg1"/>
              </a:solidFill>
              <a:latin typeface="Albertus Medium" panose="020E0602030304020304" pitchFamily="34" charset="0"/>
              <a:cs typeface="Times New Roman" panose="02020603050405020304" pitchFamily="18" charset="0"/>
            </a:endParaRPr>
          </a:p>
          <a:p>
            <a:pPr marL="358775" lvl="1" indent="-358775">
              <a:buClr>
                <a:schemeClr val="bg1"/>
              </a:buClr>
              <a:buFont typeface="Wingdings" panose="05000000000000000000" pitchFamily="2" charset="2"/>
              <a:buChar char="ü"/>
            </a:pPr>
            <a:r>
              <a:rPr lang="en-CA" sz="1600" b="1" dirty="0">
                <a:solidFill>
                  <a:schemeClr val="bg1"/>
                </a:solidFill>
                <a:latin typeface="Albertus Medium" panose="020E0602030304020304" pitchFamily="34" charset="0"/>
                <a:cs typeface="Times New Roman" panose="02020603050405020304" pitchFamily="18" charset="0"/>
              </a:rPr>
              <a:t>Grads and their guests are not permitted to leave the Convention Centre between the Grad Dinner and the Safe Grad portion of the evening.  </a:t>
            </a:r>
          </a:p>
        </p:txBody>
      </p:sp>
      <p:sp>
        <p:nvSpPr>
          <p:cNvPr id="7" name="object 2">
            <a:extLst>
              <a:ext uri="{FF2B5EF4-FFF2-40B4-BE49-F238E27FC236}">
                <a16:creationId xmlns:a16="http://schemas.microsoft.com/office/drawing/2014/main" id="{D42AC4DD-9483-6E41-8F97-D80E184DEF45}"/>
              </a:ext>
            </a:extLst>
          </p:cNvPr>
          <p:cNvSpPr/>
          <p:nvPr/>
        </p:nvSpPr>
        <p:spPr>
          <a:xfrm>
            <a:off x="134355" y="172196"/>
            <a:ext cx="932445" cy="1332754"/>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666390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EF78FE-899F-F949-09CA-72AAB4B3A2C3}"/>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C82B4F6B-0AAD-C489-7C6D-6B6B0DC2FB1C}"/>
              </a:ext>
            </a:extLst>
          </p:cNvPr>
          <p:cNvSpPr txBox="1">
            <a:spLocks noGrp="1"/>
          </p:cNvSpPr>
          <p:nvPr>
            <p:ph type="title"/>
          </p:nvPr>
        </p:nvSpPr>
        <p:spPr>
          <a:xfrm>
            <a:off x="1000370" y="322347"/>
            <a:ext cx="5705690" cy="443070"/>
          </a:xfrm>
          <a:prstGeom prst="rect">
            <a:avLst/>
          </a:prstGeom>
        </p:spPr>
        <p:txBody>
          <a:bodyPr vert="horz" wrap="square" lIns="0" tIns="12065" rIns="0" bIns="0" rtlCol="0">
            <a:spAutoFit/>
          </a:bodyPr>
          <a:lstStyle/>
          <a:p>
            <a:pPr marL="12700" algn="ctr">
              <a:lnSpc>
                <a:spcPct val="100000"/>
              </a:lnSpc>
              <a:spcBef>
                <a:spcPts val="95"/>
              </a:spcBef>
            </a:pPr>
            <a:r>
              <a:rPr sz="2800" b="1" dirty="0">
                <a:latin typeface="Felix Titling"/>
                <a:cs typeface="Felix Titling"/>
              </a:rPr>
              <a:t>SAFE</a:t>
            </a:r>
            <a:r>
              <a:rPr sz="2800" b="1" spc="-90" dirty="0">
                <a:latin typeface="Felix Titling"/>
                <a:cs typeface="Felix Titling"/>
              </a:rPr>
              <a:t> </a:t>
            </a:r>
            <a:r>
              <a:rPr sz="2800" b="1" dirty="0">
                <a:latin typeface="Felix Titling"/>
                <a:cs typeface="Felix Titling"/>
              </a:rPr>
              <a:t>GRAD</a:t>
            </a:r>
            <a:r>
              <a:rPr lang="en-CA" sz="2800" b="1" dirty="0">
                <a:latin typeface="Felix Titling"/>
                <a:cs typeface="Felix Titling"/>
              </a:rPr>
              <a:t> FUN 9:30PM-2AM</a:t>
            </a:r>
            <a:endParaRPr sz="2800" dirty="0">
              <a:latin typeface="Felix Titling"/>
              <a:cs typeface="Felix Titling"/>
            </a:endParaRPr>
          </a:p>
        </p:txBody>
      </p:sp>
      <p:sp>
        <p:nvSpPr>
          <p:cNvPr id="6" name="TextBox 5">
            <a:extLst>
              <a:ext uri="{FF2B5EF4-FFF2-40B4-BE49-F238E27FC236}">
                <a16:creationId xmlns:a16="http://schemas.microsoft.com/office/drawing/2014/main" id="{E1593238-1E1B-7CE1-F7A5-839211EF44BA}"/>
              </a:ext>
            </a:extLst>
          </p:cNvPr>
          <p:cNvSpPr txBox="1"/>
          <p:nvPr/>
        </p:nvSpPr>
        <p:spPr>
          <a:xfrm>
            <a:off x="1107839" y="1123950"/>
            <a:ext cx="5619714" cy="3539430"/>
          </a:xfrm>
          <a:prstGeom prst="rect">
            <a:avLst/>
          </a:prstGeom>
          <a:noFill/>
        </p:spPr>
        <p:txBody>
          <a:bodyPr wrap="square" rtlCol="0">
            <a:spAutoFit/>
          </a:bodyPr>
          <a:lstStyle/>
          <a:p>
            <a:pPr marL="358775" lvl="1" indent="-358775">
              <a:buClr>
                <a:schemeClr val="bg1"/>
              </a:buClr>
              <a:buFont typeface="Wingdings" panose="05000000000000000000" pitchFamily="2" charset="2"/>
              <a:buChar char="ü"/>
            </a:pPr>
            <a:r>
              <a:rPr lang="en-CA" sz="1600" b="1" dirty="0">
                <a:solidFill>
                  <a:schemeClr val="bg1"/>
                </a:solidFill>
                <a:latin typeface="Albertus Medium" panose="020E0602030304020304" pitchFamily="34" charset="0"/>
                <a:cs typeface="Times New Roman" panose="02020603050405020304" pitchFamily="18" charset="0"/>
              </a:rPr>
              <a:t>Complimentary food items and non-alcoholic beverages will be available at Safe Grad.</a:t>
            </a:r>
          </a:p>
          <a:p>
            <a:pPr marL="0" lvl="1">
              <a:buClr>
                <a:schemeClr val="bg1"/>
              </a:buClr>
            </a:pPr>
            <a:endParaRPr lang="en-CA" sz="1600" b="1" dirty="0">
              <a:solidFill>
                <a:schemeClr val="bg1"/>
              </a:solidFill>
              <a:latin typeface="Albertus Medium" panose="020E0602030304020304" pitchFamily="34" charset="0"/>
              <a:cs typeface="Times New Roman" panose="02020603050405020304" pitchFamily="18" charset="0"/>
            </a:endParaRPr>
          </a:p>
          <a:p>
            <a:pPr marL="358775" lvl="1" indent="-358775">
              <a:buClr>
                <a:schemeClr val="bg1"/>
              </a:buClr>
              <a:buFont typeface="Wingdings" panose="05000000000000000000" pitchFamily="2" charset="2"/>
              <a:buChar char="ü"/>
            </a:pPr>
            <a:r>
              <a:rPr lang="en-CA" sz="1600" b="1" dirty="0">
                <a:solidFill>
                  <a:schemeClr val="bg1"/>
                </a:solidFill>
                <a:latin typeface="Albertus Medium" panose="020E0602030304020304" pitchFamily="34" charset="0"/>
                <a:cs typeface="Times New Roman" panose="02020603050405020304" pitchFamily="18" charset="0"/>
              </a:rPr>
              <a:t>Alcohol will be available to purchase at Safe Grad.  </a:t>
            </a:r>
          </a:p>
          <a:p>
            <a:pPr marL="0" lvl="1">
              <a:buClr>
                <a:schemeClr val="bg1"/>
              </a:buClr>
            </a:pPr>
            <a:endParaRPr lang="en-CA" sz="1600" b="1" dirty="0">
              <a:solidFill>
                <a:schemeClr val="bg1"/>
              </a:solidFill>
              <a:latin typeface="Albertus Medium" panose="020E0602030304020304" pitchFamily="34" charset="0"/>
              <a:cs typeface="Times New Roman" panose="02020603050405020304" pitchFamily="18" charset="0"/>
            </a:endParaRPr>
          </a:p>
          <a:p>
            <a:pPr marL="358775" lvl="1" indent="-358775">
              <a:buClr>
                <a:schemeClr val="bg1"/>
              </a:buClr>
              <a:buFont typeface="Wingdings" panose="05000000000000000000" pitchFamily="2" charset="2"/>
              <a:buChar char="ü"/>
            </a:pPr>
            <a:r>
              <a:rPr lang="en-CA" sz="1600" b="1" dirty="0">
                <a:solidFill>
                  <a:schemeClr val="bg1"/>
                </a:solidFill>
                <a:latin typeface="Albertus Medium" panose="020E0602030304020304" pitchFamily="34" charset="0"/>
                <a:cs typeface="Times New Roman" panose="02020603050405020304" pitchFamily="18" charset="0"/>
              </a:rPr>
              <a:t>Only graduands and their guests aged 18+ wearing “Age Verified” wristbands will be allowed to purchase and consume alcohol at Safe Grad.</a:t>
            </a:r>
          </a:p>
          <a:p>
            <a:pPr marL="0" lvl="1">
              <a:buClr>
                <a:schemeClr val="bg1"/>
              </a:buClr>
            </a:pPr>
            <a:endParaRPr lang="en-CA" sz="1600" b="1" dirty="0">
              <a:solidFill>
                <a:schemeClr val="bg1"/>
              </a:solidFill>
              <a:latin typeface="Albertus Medium" panose="020E0602030304020304" pitchFamily="34" charset="0"/>
              <a:cs typeface="Times New Roman" panose="02020603050405020304" pitchFamily="18" charset="0"/>
            </a:endParaRPr>
          </a:p>
          <a:p>
            <a:pPr marL="358775" lvl="1" indent="-358775">
              <a:buClr>
                <a:schemeClr val="bg1"/>
              </a:buClr>
              <a:buFont typeface="Wingdings" panose="05000000000000000000" pitchFamily="2" charset="2"/>
              <a:buChar char="ü"/>
            </a:pPr>
            <a:r>
              <a:rPr lang="en-CA" sz="1600" b="1" dirty="0">
                <a:solidFill>
                  <a:schemeClr val="bg1"/>
                </a:solidFill>
                <a:latin typeface="Albertus Medium" panose="020E0602030304020304" pitchFamily="34" charset="0"/>
                <a:cs typeface="Times New Roman" panose="02020603050405020304" pitchFamily="18" charset="0"/>
              </a:rPr>
              <a:t>Various activities, prizes and games will be available at Safe Grad, including a DJ, dance floor and casino.</a:t>
            </a:r>
          </a:p>
          <a:p>
            <a:pPr marL="0" lvl="1">
              <a:buClr>
                <a:schemeClr val="bg1"/>
              </a:buClr>
            </a:pPr>
            <a:endParaRPr lang="en-CA" sz="1600" b="1" dirty="0">
              <a:solidFill>
                <a:schemeClr val="bg1"/>
              </a:solidFill>
              <a:latin typeface="Albertus Medium" panose="020E0602030304020304" pitchFamily="34" charset="0"/>
              <a:cs typeface="Times New Roman" panose="02020603050405020304" pitchFamily="18" charset="0"/>
            </a:endParaRPr>
          </a:p>
          <a:p>
            <a:pPr marL="358775" lvl="1" indent="-358775">
              <a:buClr>
                <a:schemeClr val="bg1"/>
              </a:buClr>
              <a:buFont typeface="Wingdings" panose="05000000000000000000" pitchFamily="2" charset="2"/>
              <a:buChar char="ü"/>
            </a:pPr>
            <a:r>
              <a:rPr lang="en-CA" sz="1600" b="1" dirty="0">
                <a:solidFill>
                  <a:schemeClr val="bg1"/>
                </a:solidFill>
                <a:latin typeface="Albertus Medium" panose="020E0602030304020304" pitchFamily="34" charset="0"/>
                <a:cs typeface="Times New Roman" panose="02020603050405020304" pitchFamily="18" charset="0"/>
              </a:rPr>
              <a:t>We are planning a FUN, SAFE evening for our young graduands.  </a:t>
            </a:r>
          </a:p>
        </p:txBody>
      </p:sp>
      <p:sp>
        <p:nvSpPr>
          <p:cNvPr id="7" name="object 2">
            <a:extLst>
              <a:ext uri="{FF2B5EF4-FFF2-40B4-BE49-F238E27FC236}">
                <a16:creationId xmlns:a16="http://schemas.microsoft.com/office/drawing/2014/main" id="{C610E7FC-D7FF-1786-090E-DBE7329EBE04}"/>
              </a:ext>
            </a:extLst>
          </p:cNvPr>
          <p:cNvSpPr/>
          <p:nvPr/>
        </p:nvSpPr>
        <p:spPr>
          <a:xfrm>
            <a:off x="134355" y="172196"/>
            <a:ext cx="932445" cy="1332754"/>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778978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58D728-1DB8-512F-23DE-FD3BB1D3610D}"/>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2FC1B0E3-8FD7-7EA2-094A-ED14D86B7BAD}"/>
              </a:ext>
            </a:extLst>
          </p:cNvPr>
          <p:cNvSpPr txBox="1">
            <a:spLocks noGrp="1"/>
          </p:cNvSpPr>
          <p:nvPr>
            <p:ph type="title"/>
          </p:nvPr>
        </p:nvSpPr>
        <p:spPr>
          <a:xfrm>
            <a:off x="1000370" y="322347"/>
            <a:ext cx="5705690" cy="443070"/>
          </a:xfrm>
          <a:prstGeom prst="rect">
            <a:avLst/>
          </a:prstGeom>
        </p:spPr>
        <p:txBody>
          <a:bodyPr vert="horz" wrap="square" lIns="0" tIns="12065" rIns="0" bIns="0" rtlCol="0">
            <a:spAutoFit/>
          </a:bodyPr>
          <a:lstStyle/>
          <a:p>
            <a:pPr marL="12700" algn="ctr">
              <a:lnSpc>
                <a:spcPct val="100000"/>
              </a:lnSpc>
              <a:spcBef>
                <a:spcPts val="95"/>
              </a:spcBef>
            </a:pPr>
            <a:r>
              <a:rPr sz="2800" b="1" dirty="0">
                <a:latin typeface="Felix Titling"/>
                <a:cs typeface="Felix Titling"/>
              </a:rPr>
              <a:t>SAFE</a:t>
            </a:r>
            <a:r>
              <a:rPr sz="2800" b="1" spc="-90" dirty="0">
                <a:latin typeface="Felix Titling"/>
                <a:cs typeface="Felix Titling"/>
              </a:rPr>
              <a:t> </a:t>
            </a:r>
            <a:r>
              <a:rPr sz="2800" b="1" dirty="0">
                <a:latin typeface="Felix Titling"/>
                <a:cs typeface="Felix Titling"/>
              </a:rPr>
              <a:t>GRAD</a:t>
            </a:r>
            <a:r>
              <a:rPr lang="en-CA" sz="2800" b="1" dirty="0">
                <a:latin typeface="Felix Titling"/>
                <a:cs typeface="Felix Titling"/>
              </a:rPr>
              <a:t> PICK up</a:t>
            </a:r>
            <a:endParaRPr sz="2800" dirty="0">
              <a:latin typeface="Felix Titling"/>
              <a:cs typeface="Felix Titling"/>
            </a:endParaRPr>
          </a:p>
        </p:txBody>
      </p:sp>
      <p:sp>
        <p:nvSpPr>
          <p:cNvPr id="6" name="TextBox 5">
            <a:extLst>
              <a:ext uri="{FF2B5EF4-FFF2-40B4-BE49-F238E27FC236}">
                <a16:creationId xmlns:a16="http://schemas.microsoft.com/office/drawing/2014/main" id="{5B04D614-4757-6F65-33BA-F6FA4DC4B9D6}"/>
              </a:ext>
            </a:extLst>
          </p:cNvPr>
          <p:cNvSpPr txBox="1"/>
          <p:nvPr/>
        </p:nvSpPr>
        <p:spPr>
          <a:xfrm>
            <a:off x="1103931" y="971550"/>
            <a:ext cx="5619714" cy="3046988"/>
          </a:xfrm>
          <a:prstGeom prst="rect">
            <a:avLst/>
          </a:prstGeom>
          <a:noFill/>
        </p:spPr>
        <p:txBody>
          <a:bodyPr wrap="square" rtlCol="0">
            <a:spAutoFit/>
          </a:bodyPr>
          <a:lstStyle/>
          <a:p>
            <a:pPr marL="358775" lvl="1" indent="-358775">
              <a:buClr>
                <a:schemeClr val="bg1"/>
              </a:buClr>
              <a:buFont typeface="Wingdings" panose="05000000000000000000" pitchFamily="2" charset="2"/>
              <a:buChar char="ü"/>
            </a:pPr>
            <a:r>
              <a:rPr lang="en-CA" sz="1600" b="1" dirty="0">
                <a:solidFill>
                  <a:schemeClr val="bg1"/>
                </a:solidFill>
                <a:latin typeface="Albertus Medium" panose="020E0602030304020304" pitchFamily="34" charset="0"/>
                <a:cs typeface="Times New Roman" panose="02020603050405020304" pitchFamily="18" charset="0"/>
              </a:rPr>
              <a:t>Safe Grad will be over at 2:00AM.  Graduands and guests must be picked up by 2:30AM. </a:t>
            </a:r>
          </a:p>
          <a:p>
            <a:pPr marL="358775" lvl="1" indent="-358775">
              <a:buClr>
                <a:schemeClr val="bg1"/>
              </a:buClr>
              <a:buFont typeface="Wingdings" panose="05000000000000000000" pitchFamily="2" charset="2"/>
              <a:buChar char="ü"/>
            </a:pPr>
            <a:endParaRPr lang="en-CA" sz="1600" b="1" dirty="0">
              <a:solidFill>
                <a:schemeClr val="bg1"/>
              </a:solidFill>
              <a:latin typeface="Albertus Medium" panose="020E0602030304020304" pitchFamily="34" charset="0"/>
              <a:cs typeface="Times New Roman" panose="02020603050405020304" pitchFamily="18" charset="0"/>
            </a:endParaRPr>
          </a:p>
          <a:p>
            <a:pPr marL="358775" lvl="1" indent="-358775">
              <a:buClr>
                <a:schemeClr val="bg1"/>
              </a:buClr>
              <a:buFont typeface="Wingdings" panose="05000000000000000000" pitchFamily="2" charset="2"/>
              <a:buChar char="ü"/>
            </a:pPr>
            <a:r>
              <a:rPr lang="en-CA" sz="1600" b="1" dirty="0">
                <a:solidFill>
                  <a:schemeClr val="bg1"/>
                </a:solidFill>
                <a:latin typeface="Albertus Medium" panose="020E0602030304020304" pitchFamily="34" charset="0"/>
                <a:cs typeface="Times New Roman" panose="02020603050405020304" pitchFamily="18" charset="0"/>
              </a:rPr>
              <a:t>Graduands and their guests must be checked out by the individual identified on the driver release form at the safety check-out desk locate in front of Safe Grad.</a:t>
            </a:r>
          </a:p>
          <a:p>
            <a:pPr marL="0" lvl="1">
              <a:buClr>
                <a:schemeClr val="bg1"/>
              </a:buClr>
            </a:pPr>
            <a:r>
              <a:rPr lang="en-CA" sz="1600" b="1" dirty="0">
                <a:solidFill>
                  <a:schemeClr val="bg1"/>
                </a:solidFill>
                <a:latin typeface="Albertus Medium" panose="020E0602030304020304" pitchFamily="34" charset="0"/>
                <a:cs typeface="Times New Roman" panose="02020603050405020304" pitchFamily="18" charset="0"/>
              </a:rPr>
              <a:t> </a:t>
            </a:r>
          </a:p>
          <a:p>
            <a:pPr marL="358775" lvl="1" indent="-358775">
              <a:buClr>
                <a:schemeClr val="bg1"/>
              </a:buClr>
              <a:buFont typeface="Wingdings" panose="05000000000000000000" pitchFamily="2" charset="2"/>
              <a:buChar char="ü"/>
            </a:pPr>
            <a:r>
              <a:rPr lang="en-CA" sz="1600" b="1" dirty="0">
                <a:solidFill>
                  <a:schemeClr val="bg1"/>
                </a:solidFill>
                <a:latin typeface="Albertus Medium" panose="020E0602030304020304" pitchFamily="34" charset="0"/>
                <a:cs typeface="Times New Roman" panose="02020603050405020304" pitchFamily="18" charset="0"/>
              </a:rPr>
              <a:t>Drivers must bring photo ID to verify their identity, no exceptions.</a:t>
            </a:r>
          </a:p>
          <a:p>
            <a:pPr marL="0" lvl="1">
              <a:buClr>
                <a:schemeClr val="bg1"/>
              </a:buClr>
            </a:pPr>
            <a:endParaRPr lang="en-CA" sz="1600" b="1" dirty="0">
              <a:solidFill>
                <a:schemeClr val="bg1"/>
              </a:solidFill>
              <a:latin typeface="Albertus Medium" panose="020E0602030304020304" pitchFamily="34" charset="0"/>
              <a:cs typeface="Times New Roman" panose="02020603050405020304" pitchFamily="18" charset="0"/>
            </a:endParaRPr>
          </a:p>
          <a:p>
            <a:pPr marL="358775" lvl="1" indent="-358775">
              <a:buClr>
                <a:schemeClr val="bg1"/>
              </a:buClr>
              <a:buFont typeface="Wingdings" panose="05000000000000000000" pitchFamily="2" charset="2"/>
              <a:buChar char="ü"/>
            </a:pPr>
            <a:r>
              <a:rPr lang="en-CA" sz="1600" b="1" dirty="0">
                <a:solidFill>
                  <a:schemeClr val="bg1"/>
                </a:solidFill>
                <a:latin typeface="Albertus Medium" panose="020E0602030304020304" pitchFamily="34" charset="0"/>
                <a:cs typeface="Times New Roman" panose="02020603050405020304" pitchFamily="18" charset="0"/>
              </a:rPr>
              <a:t>Parent Volunteers can take their graduands and guests home safely and get some much-deserved sleep. </a:t>
            </a:r>
          </a:p>
        </p:txBody>
      </p:sp>
      <p:sp>
        <p:nvSpPr>
          <p:cNvPr id="7" name="object 2">
            <a:extLst>
              <a:ext uri="{FF2B5EF4-FFF2-40B4-BE49-F238E27FC236}">
                <a16:creationId xmlns:a16="http://schemas.microsoft.com/office/drawing/2014/main" id="{FE4D706B-5FEE-200E-9529-306886A5CE7F}"/>
              </a:ext>
            </a:extLst>
          </p:cNvPr>
          <p:cNvSpPr/>
          <p:nvPr/>
        </p:nvSpPr>
        <p:spPr>
          <a:xfrm>
            <a:off x="134355" y="172196"/>
            <a:ext cx="932445" cy="1332754"/>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773751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857998" cy="51435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145211" y="3086100"/>
            <a:ext cx="1722755" cy="1638300"/>
          </a:xfrm>
          <a:custGeom>
            <a:avLst/>
            <a:gdLst/>
            <a:ahLst/>
            <a:cxnLst/>
            <a:rect l="l" t="t" r="r" b="b"/>
            <a:pathLst>
              <a:path w="1722755" h="1638300">
                <a:moveTo>
                  <a:pt x="0" y="0"/>
                </a:moveTo>
                <a:lnTo>
                  <a:pt x="1722374" y="0"/>
                </a:lnTo>
                <a:lnTo>
                  <a:pt x="1722374" y="1638033"/>
                </a:lnTo>
                <a:lnTo>
                  <a:pt x="0" y="1638033"/>
                </a:lnTo>
                <a:lnTo>
                  <a:pt x="0" y="0"/>
                </a:lnTo>
                <a:close/>
              </a:path>
            </a:pathLst>
          </a:custGeom>
          <a:solidFill>
            <a:srgbClr val="538235">
              <a:alpha val="23919"/>
            </a:srgbClr>
          </a:solidFill>
        </p:spPr>
        <p:txBody>
          <a:bodyPr wrap="square" lIns="0" tIns="0" rIns="0" bIns="0" rtlCol="0"/>
          <a:lstStyle/>
          <a:p>
            <a:endParaRPr/>
          </a:p>
        </p:txBody>
      </p:sp>
      <p:sp>
        <p:nvSpPr>
          <p:cNvPr id="4" name="object 4"/>
          <p:cNvSpPr/>
          <p:nvPr/>
        </p:nvSpPr>
        <p:spPr>
          <a:xfrm>
            <a:off x="536447" y="271271"/>
            <a:ext cx="5891783" cy="789431"/>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2308860" y="698004"/>
            <a:ext cx="2350007" cy="789419"/>
          </a:xfrm>
          <a:prstGeom prst="rect">
            <a:avLst/>
          </a:prstGeom>
          <a:blipFill>
            <a:blip r:embed="rId4" cstate="print"/>
            <a:stretch>
              <a:fillRect/>
            </a:stretch>
          </a:blipFill>
        </p:spPr>
        <p:txBody>
          <a:bodyPr wrap="square" lIns="0" tIns="0" rIns="0" bIns="0" rtlCol="0"/>
          <a:lstStyle/>
          <a:p>
            <a:endParaRPr/>
          </a:p>
        </p:txBody>
      </p:sp>
      <p:sp>
        <p:nvSpPr>
          <p:cNvPr id="6" name="object 6"/>
          <p:cNvSpPr txBox="1">
            <a:spLocks noGrp="1"/>
          </p:cNvSpPr>
          <p:nvPr>
            <p:ph type="title"/>
          </p:nvPr>
        </p:nvSpPr>
        <p:spPr>
          <a:xfrm>
            <a:off x="745583" y="350226"/>
            <a:ext cx="5365750" cy="878840"/>
          </a:xfrm>
          <a:prstGeom prst="rect">
            <a:avLst/>
          </a:prstGeom>
        </p:spPr>
        <p:txBody>
          <a:bodyPr vert="horz" wrap="square" lIns="0" tIns="12065" rIns="0" bIns="0" rtlCol="0">
            <a:spAutoFit/>
          </a:bodyPr>
          <a:lstStyle/>
          <a:p>
            <a:pPr marL="1784985" marR="5080" indent="-1772920">
              <a:lnSpc>
                <a:spcPct val="100000"/>
              </a:lnSpc>
              <a:spcBef>
                <a:spcPts val="95"/>
              </a:spcBef>
            </a:pPr>
            <a:r>
              <a:rPr sz="2800" b="1" spc="-10" dirty="0">
                <a:latin typeface="Calibri"/>
                <a:cs typeface="Calibri"/>
              </a:rPr>
              <a:t>2025 </a:t>
            </a:r>
            <a:r>
              <a:rPr sz="2800" b="1" spc="-5" dirty="0">
                <a:latin typeface="Calibri"/>
                <a:cs typeface="Calibri"/>
              </a:rPr>
              <a:t>Ernie </a:t>
            </a:r>
            <a:r>
              <a:rPr sz="2800" b="1" spc="-15" dirty="0">
                <a:latin typeface="Calibri"/>
                <a:cs typeface="Calibri"/>
              </a:rPr>
              <a:t>Osterman Graduand </a:t>
            </a:r>
            <a:r>
              <a:rPr sz="2800" b="1" spc="-10" dirty="0">
                <a:latin typeface="Calibri"/>
                <a:cs typeface="Calibri"/>
              </a:rPr>
              <a:t>Golf  </a:t>
            </a:r>
            <a:r>
              <a:rPr sz="2800" b="1" spc="-35" dirty="0">
                <a:latin typeface="Calibri"/>
                <a:cs typeface="Calibri"/>
              </a:rPr>
              <a:t>Tournament</a:t>
            </a:r>
            <a:endParaRPr sz="2800">
              <a:latin typeface="Calibri"/>
              <a:cs typeface="Calibri"/>
            </a:endParaRPr>
          </a:p>
        </p:txBody>
      </p:sp>
      <p:sp>
        <p:nvSpPr>
          <p:cNvPr id="7" name="object 7"/>
          <p:cNvSpPr/>
          <p:nvPr/>
        </p:nvSpPr>
        <p:spPr>
          <a:xfrm>
            <a:off x="1699260" y="1595628"/>
            <a:ext cx="457199" cy="595883"/>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1847088" y="1578863"/>
            <a:ext cx="2703575" cy="638555"/>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1699260" y="2110739"/>
            <a:ext cx="457199" cy="595883"/>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1847088" y="2093976"/>
            <a:ext cx="3491483" cy="638555"/>
          </a:xfrm>
          <a:prstGeom prst="rect">
            <a:avLst/>
          </a:prstGeom>
          <a:blipFill>
            <a:blip r:embed="rId7" cstate="print"/>
            <a:stretch>
              <a:fillRect/>
            </a:stretch>
          </a:blipFill>
        </p:spPr>
        <p:txBody>
          <a:bodyPr wrap="square" lIns="0" tIns="0" rIns="0" bIns="0" rtlCol="0"/>
          <a:lstStyle/>
          <a:p>
            <a:endParaRPr/>
          </a:p>
        </p:txBody>
      </p:sp>
      <p:sp>
        <p:nvSpPr>
          <p:cNvPr id="11" name="object 11"/>
          <p:cNvSpPr/>
          <p:nvPr/>
        </p:nvSpPr>
        <p:spPr>
          <a:xfrm>
            <a:off x="1699260" y="2624327"/>
            <a:ext cx="457199" cy="595883"/>
          </a:xfrm>
          <a:prstGeom prst="rect">
            <a:avLst/>
          </a:prstGeom>
          <a:blipFill>
            <a:blip r:embed="rId5" cstate="print"/>
            <a:stretch>
              <a:fillRect/>
            </a:stretch>
          </a:blipFill>
        </p:spPr>
        <p:txBody>
          <a:bodyPr wrap="square" lIns="0" tIns="0" rIns="0" bIns="0" rtlCol="0"/>
          <a:lstStyle/>
          <a:p>
            <a:endParaRPr/>
          </a:p>
        </p:txBody>
      </p:sp>
      <p:sp>
        <p:nvSpPr>
          <p:cNvPr id="12" name="object 12"/>
          <p:cNvSpPr/>
          <p:nvPr/>
        </p:nvSpPr>
        <p:spPr>
          <a:xfrm>
            <a:off x="1847088" y="2607564"/>
            <a:ext cx="3112007" cy="638555"/>
          </a:xfrm>
          <a:prstGeom prst="rect">
            <a:avLst/>
          </a:prstGeom>
          <a:blipFill>
            <a:blip r:embed="rId8" cstate="print"/>
            <a:stretch>
              <a:fillRect/>
            </a:stretch>
          </a:blipFill>
        </p:spPr>
        <p:txBody>
          <a:bodyPr wrap="square" lIns="0" tIns="0" rIns="0" bIns="0" rtlCol="0"/>
          <a:lstStyle/>
          <a:p>
            <a:endParaRPr/>
          </a:p>
        </p:txBody>
      </p:sp>
      <p:sp>
        <p:nvSpPr>
          <p:cNvPr id="13" name="object 13"/>
          <p:cNvSpPr/>
          <p:nvPr/>
        </p:nvSpPr>
        <p:spPr>
          <a:xfrm>
            <a:off x="1699260" y="3139439"/>
            <a:ext cx="457199" cy="595883"/>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847088" y="3122676"/>
            <a:ext cx="4081271" cy="638555"/>
          </a:xfrm>
          <a:prstGeom prst="rect">
            <a:avLst/>
          </a:prstGeom>
          <a:blipFill>
            <a:blip r:embed="rId9" cstate="print"/>
            <a:stretch>
              <a:fillRect/>
            </a:stretch>
          </a:blipFill>
        </p:spPr>
        <p:txBody>
          <a:bodyPr wrap="square" lIns="0" tIns="0" rIns="0" bIns="0" rtlCol="0"/>
          <a:lstStyle/>
          <a:p>
            <a:endParaRPr/>
          </a:p>
        </p:txBody>
      </p:sp>
      <p:sp>
        <p:nvSpPr>
          <p:cNvPr id="15" name="object 15"/>
          <p:cNvSpPr/>
          <p:nvPr/>
        </p:nvSpPr>
        <p:spPr>
          <a:xfrm>
            <a:off x="1699260" y="3653028"/>
            <a:ext cx="457199" cy="595883"/>
          </a:xfrm>
          <a:prstGeom prst="rect">
            <a:avLst/>
          </a:prstGeom>
          <a:blipFill>
            <a:blip r:embed="rId5" cstate="print"/>
            <a:stretch>
              <a:fillRect/>
            </a:stretch>
          </a:blipFill>
        </p:spPr>
        <p:txBody>
          <a:bodyPr wrap="square" lIns="0" tIns="0" rIns="0" bIns="0" rtlCol="0"/>
          <a:lstStyle/>
          <a:p>
            <a:endParaRPr/>
          </a:p>
        </p:txBody>
      </p:sp>
      <p:sp>
        <p:nvSpPr>
          <p:cNvPr id="16" name="object 16"/>
          <p:cNvSpPr/>
          <p:nvPr/>
        </p:nvSpPr>
        <p:spPr>
          <a:xfrm>
            <a:off x="1847088" y="3636264"/>
            <a:ext cx="2758439" cy="638555"/>
          </a:xfrm>
          <a:prstGeom prst="rect">
            <a:avLst/>
          </a:prstGeom>
          <a:blipFill>
            <a:blip r:embed="rId10" cstate="print"/>
            <a:stretch>
              <a:fillRect/>
            </a:stretch>
          </a:blipFill>
        </p:spPr>
        <p:txBody>
          <a:bodyPr wrap="square" lIns="0" tIns="0" rIns="0" bIns="0" rtlCol="0"/>
          <a:lstStyle/>
          <a:p>
            <a:endParaRPr/>
          </a:p>
        </p:txBody>
      </p:sp>
      <p:sp>
        <p:nvSpPr>
          <p:cNvPr id="17" name="object 17"/>
          <p:cNvSpPr/>
          <p:nvPr/>
        </p:nvSpPr>
        <p:spPr>
          <a:xfrm>
            <a:off x="1746504" y="4154423"/>
            <a:ext cx="324611" cy="422147"/>
          </a:xfrm>
          <a:prstGeom prst="rect">
            <a:avLst/>
          </a:prstGeom>
          <a:blipFill>
            <a:blip r:embed="rId11" cstate="print"/>
            <a:stretch>
              <a:fillRect/>
            </a:stretch>
          </a:blipFill>
        </p:spPr>
        <p:txBody>
          <a:bodyPr wrap="square" lIns="0" tIns="0" rIns="0" bIns="0" rtlCol="0"/>
          <a:lstStyle/>
          <a:p>
            <a:endParaRPr/>
          </a:p>
        </p:txBody>
      </p:sp>
      <p:sp>
        <p:nvSpPr>
          <p:cNvPr id="18" name="object 18"/>
          <p:cNvSpPr/>
          <p:nvPr/>
        </p:nvSpPr>
        <p:spPr>
          <a:xfrm>
            <a:off x="1898904" y="4143755"/>
            <a:ext cx="3543299" cy="449579"/>
          </a:xfrm>
          <a:prstGeom prst="rect">
            <a:avLst/>
          </a:prstGeom>
          <a:blipFill>
            <a:blip r:embed="rId12" cstate="print"/>
            <a:stretch>
              <a:fillRect/>
            </a:stretch>
          </a:blipFill>
        </p:spPr>
        <p:txBody>
          <a:bodyPr wrap="square" lIns="0" tIns="0" rIns="0" bIns="0" rtlCol="0"/>
          <a:lstStyle/>
          <a:p>
            <a:endParaRPr/>
          </a:p>
        </p:txBody>
      </p:sp>
      <p:sp>
        <p:nvSpPr>
          <p:cNvPr id="19" name="object 19"/>
          <p:cNvSpPr txBox="1"/>
          <p:nvPr/>
        </p:nvSpPr>
        <p:spPr>
          <a:xfrm>
            <a:off x="1852621" y="1470201"/>
            <a:ext cx="3885565" cy="2980055"/>
          </a:xfrm>
          <a:prstGeom prst="rect">
            <a:avLst/>
          </a:prstGeom>
        </p:spPr>
        <p:txBody>
          <a:bodyPr vert="horz" wrap="square" lIns="0" tIns="184785" rIns="0" bIns="0" rtlCol="0">
            <a:spAutoFit/>
          </a:bodyPr>
          <a:lstStyle/>
          <a:p>
            <a:pPr marL="172720" indent="-160020">
              <a:lnSpc>
                <a:spcPct val="100000"/>
              </a:lnSpc>
              <a:spcBef>
                <a:spcPts val="1455"/>
              </a:spcBef>
              <a:buFont typeface="Arial"/>
              <a:buChar char="•"/>
              <a:tabLst>
                <a:tab pos="172720" algn="l"/>
              </a:tabLst>
            </a:pPr>
            <a:r>
              <a:rPr sz="2250" b="1" spc="-5" dirty="0">
                <a:solidFill>
                  <a:srgbClr val="FFFFFF"/>
                </a:solidFill>
                <a:latin typeface="Calibri"/>
                <a:cs typeface="Calibri"/>
              </a:rPr>
              <a:t>Bridges </a:t>
            </a:r>
            <a:r>
              <a:rPr sz="2250" b="1" dirty="0">
                <a:solidFill>
                  <a:srgbClr val="FFFFFF"/>
                </a:solidFill>
                <a:latin typeface="Calibri"/>
                <a:cs typeface="Calibri"/>
              </a:rPr>
              <a:t>Golf</a:t>
            </a:r>
            <a:r>
              <a:rPr sz="2250" b="1" spc="-10" dirty="0">
                <a:solidFill>
                  <a:srgbClr val="FFFFFF"/>
                </a:solidFill>
                <a:latin typeface="Calibri"/>
                <a:cs typeface="Calibri"/>
              </a:rPr>
              <a:t> </a:t>
            </a:r>
            <a:r>
              <a:rPr sz="2250" b="1" spc="-5" dirty="0">
                <a:solidFill>
                  <a:srgbClr val="FFFFFF"/>
                </a:solidFill>
                <a:latin typeface="Calibri"/>
                <a:cs typeface="Calibri"/>
              </a:rPr>
              <a:t>Course</a:t>
            </a:r>
            <a:endParaRPr sz="2250">
              <a:latin typeface="Calibri"/>
              <a:cs typeface="Calibri"/>
            </a:endParaRPr>
          </a:p>
          <a:p>
            <a:pPr marL="172720" indent="-160020">
              <a:lnSpc>
                <a:spcPct val="100000"/>
              </a:lnSpc>
              <a:spcBef>
                <a:spcPts val="1355"/>
              </a:spcBef>
              <a:buFont typeface="Arial"/>
              <a:buChar char="•"/>
              <a:tabLst>
                <a:tab pos="172720" algn="l"/>
              </a:tabLst>
            </a:pPr>
            <a:r>
              <a:rPr sz="2250" b="1" spc="-25" dirty="0">
                <a:solidFill>
                  <a:srgbClr val="FFFFFF"/>
                </a:solidFill>
                <a:latin typeface="Calibri"/>
                <a:cs typeface="Calibri"/>
              </a:rPr>
              <a:t>Wednesday, </a:t>
            </a:r>
            <a:r>
              <a:rPr sz="2250" b="1" dirty="0">
                <a:solidFill>
                  <a:srgbClr val="FFFFFF"/>
                </a:solidFill>
                <a:latin typeface="Calibri"/>
                <a:cs typeface="Calibri"/>
              </a:rPr>
              <a:t>June </a:t>
            </a:r>
            <a:r>
              <a:rPr sz="2250" b="1" spc="-5" dirty="0">
                <a:solidFill>
                  <a:srgbClr val="FFFFFF"/>
                </a:solidFill>
                <a:latin typeface="Calibri"/>
                <a:cs typeface="Calibri"/>
              </a:rPr>
              <a:t>25/2025</a:t>
            </a:r>
            <a:endParaRPr sz="2250">
              <a:latin typeface="Calibri"/>
              <a:cs typeface="Calibri"/>
            </a:endParaRPr>
          </a:p>
          <a:p>
            <a:pPr marL="172720" indent="-160020">
              <a:lnSpc>
                <a:spcPct val="100000"/>
              </a:lnSpc>
              <a:spcBef>
                <a:spcPts val="1345"/>
              </a:spcBef>
              <a:buFont typeface="Arial"/>
              <a:buChar char="•"/>
              <a:tabLst>
                <a:tab pos="172720" algn="l"/>
              </a:tabLst>
            </a:pPr>
            <a:r>
              <a:rPr sz="2250" b="1" dirty="0">
                <a:solidFill>
                  <a:srgbClr val="FFFFFF"/>
                </a:solidFill>
                <a:latin typeface="Calibri"/>
                <a:cs typeface="Calibri"/>
              </a:rPr>
              <a:t>1:00 PM Shotgun</a:t>
            </a:r>
            <a:r>
              <a:rPr sz="2250" b="1" spc="-40" dirty="0">
                <a:solidFill>
                  <a:srgbClr val="FFFFFF"/>
                </a:solidFill>
                <a:latin typeface="Calibri"/>
                <a:cs typeface="Calibri"/>
              </a:rPr>
              <a:t> </a:t>
            </a:r>
            <a:r>
              <a:rPr sz="2250" b="1" spc="-5" dirty="0">
                <a:solidFill>
                  <a:srgbClr val="FFFFFF"/>
                </a:solidFill>
                <a:latin typeface="Calibri"/>
                <a:cs typeface="Calibri"/>
              </a:rPr>
              <a:t>Start</a:t>
            </a:r>
            <a:endParaRPr sz="2250">
              <a:latin typeface="Calibri"/>
              <a:cs typeface="Calibri"/>
            </a:endParaRPr>
          </a:p>
          <a:p>
            <a:pPr marL="172720" indent="-160020">
              <a:lnSpc>
                <a:spcPct val="100000"/>
              </a:lnSpc>
              <a:spcBef>
                <a:spcPts val="1355"/>
              </a:spcBef>
              <a:buFont typeface="Arial"/>
              <a:buChar char="•"/>
              <a:tabLst>
                <a:tab pos="172720" algn="l"/>
              </a:tabLst>
            </a:pPr>
            <a:r>
              <a:rPr sz="2250" b="1" dirty="0">
                <a:solidFill>
                  <a:srgbClr val="FFFFFF"/>
                </a:solidFill>
                <a:latin typeface="Calibri"/>
                <a:cs typeface="Calibri"/>
              </a:rPr>
              <a:t>BBQ lunch and Dinner</a:t>
            </a:r>
            <a:r>
              <a:rPr sz="2250" b="1" spc="-90" dirty="0">
                <a:solidFill>
                  <a:srgbClr val="FFFFFF"/>
                </a:solidFill>
                <a:latin typeface="Calibri"/>
                <a:cs typeface="Calibri"/>
              </a:rPr>
              <a:t> </a:t>
            </a:r>
            <a:r>
              <a:rPr sz="2250" b="1" dirty="0">
                <a:solidFill>
                  <a:srgbClr val="FFFFFF"/>
                </a:solidFill>
                <a:latin typeface="Calibri"/>
                <a:cs typeface="Calibri"/>
              </a:rPr>
              <a:t>included</a:t>
            </a:r>
            <a:endParaRPr sz="2250">
              <a:latin typeface="Calibri"/>
              <a:cs typeface="Calibri"/>
            </a:endParaRPr>
          </a:p>
          <a:p>
            <a:pPr marL="172720" indent="-160020">
              <a:lnSpc>
                <a:spcPct val="100000"/>
              </a:lnSpc>
              <a:spcBef>
                <a:spcPts val="1345"/>
              </a:spcBef>
              <a:buFont typeface="Arial"/>
              <a:buChar char="•"/>
              <a:tabLst>
                <a:tab pos="172720" algn="l"/>
              </a:tabLst>
            </a:pPr>
            <a:r>
              <a:rPr sz="2250" b="1" spc="-10" dirty="0">
                <a:solidFill>
                  <a:srgbClr val="FFFFFF"/>
                </a:solidFill>
                <a:latin typeface="Calibri"/>
                <a:cs typeface="Calibri"/>
              </a:rPr>
              <a:t>Participant </a:t>
            </a:r>
            <a:r>
              <a:rPr sz="2250" b="1" spc="-5" dirty="0">
                <a:solidFill>
                  <a:srgbClr val="FFFFFF"/>
                </a:solidFill>
                <a:latin typeface="Calibri"/>
                <a:cs typeface="Calibri"/>
              </a:rPr>
              <a:t>Gift</a:t>
            </a:r>
            <a:r>
              <a:rPr sz="2250" b="1" spc="-20" dirty="0">
                <a:solidFill>
                  <a:srgbClr val="FFFFFF"/>
                </a:solidFill>
                <a:latin typeface="Calibri"/>
                <a:cs typeface="Calibri"/>
              </a:rPr>
              <a:t> </a:t>
            </a:r>
            <a:r>
              <a:rPr sz="2250" b="1" spc="-5" dirty="0">
                <a:solidFill>
                  <a:srgbClr val="FFFFFF"/>
                </a:solidFill>
                <a:latin typeface="Calibri"/>
                <a:cs typeface="Calibri"/>
              </a:rPr>
              <a:t>Bag.</a:t>
            </a:r>
            <a:endParaRPr sz="2250">
              <a:latin typeface="Calibri"/>
              <a:cs typeface="Calibri"/>
            </a:endParaRPr>
          </a:p>
          <a:p>
            <a:pPr marL="172720" indent="-160020">
              <a:lnSpc>
                <a:spcPct val="100000"/>
              </a:lnSpc>
              <a:spcBef>
                <a:spcPts val="1140"/>
              </a:spcBef>
              <a:buFont typeface="Arial"/>
              <a:buChar char="•"/>
              <a:tabLst>
                <a:tab pos="172720" algn="l"/>
              </a:tabLst>
            </a:pPr>
            <a:r>
              <a:rPr sz="1550" b="1" dirty="0">
                <a:solidFill>
                  <a:srgbClr val="FFFFFF"/>
                </a:solidFill>
                <a:latin typeface="Calibri"/>
                <a:cs typeface="Calibri"/>
              </a:rPr>
              <a:t>Full details </a:t>
            </a:r>
            <a:r>
              <a:rPr sz="1550" b="1" spc="5" dirty="0">
                <a:solidFill>
                  <a:srgbClr val="FFFFFF"/>
                </a:solidFill>
                <a:latin typeface="Calibri"/>
                <a:cs typeface="Calibri"/>
              </a:rPr>
              <a:t>in </a:t>
            </a:r>
            <a:r>
              <a:rPr sz="1550" b="1" dirty="0">
                <a:solidFill>
                  <a:srgbClr val="FFFFFF"/>
                </a:solidFill>
                <a:latin typeface="Calibri"/>
                <a:cs typeface="Calibri"/>
              </a:rPr>
              <a:t>your information</a:t>
            </a:r>
            <a:r>
              <a:rPr sz="1550" b="1" spc="95" dirty="0">
                <a:solidFill>
                  <a:srgbClr val="FFFFFF"/>
                </a:solidFill>
                <a:latin typeface="Calibri"/>
                <a:cs typeface="Calibri"/>
              </a:rPr>
              <a:t> </a:t>
            </a:r>
            <a:r>
              <a:rPr sz="1550" b="1" dirty="0">
                <a:solidFill>
                  <a:srgbClr val="FFFFFF"/>
                </a:solidFill>
                <a:latin typeface="Calibri"/>
                <a:cs typeface="Calibri"/>
              </a:rPr>
              <a:t>package</a:t>
            </a:r>
            <a:endParaRPr sz="1550">
              <a:latin typeface="Calibri"/>
              <a:cs typeface="Calibri"/>
            </a:endParaRPr>
          </a:p>
        </p:txBody>
      </p:sp>
      <p:sp>
        <p:nvSpPr>
          <p:cNvPr id="20" name="object 20"/>
          <p:cNvSpPr/>
          <p:nvPr/>
        </p:nvSpPr>
        <p:spPr>
          <a:xfrm>
            <a:off x="244708" y="3283752"/>
            <a:ext cx="1391953" cy="1042625"/>
          </a:xfrm>
          <a:prstGeom prst="rect">
            <a:avLst/>
          </a:prstGeom>
          <a:blipFill>
            <a:blip r:embed="rId13" cstate="print"/>
            <a:stretch>
              <a:fillRect/>
            </a:stretch>
          </a:blip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997</TotalTime>
  <Words>1021</Words>
  <Application>Microsoft Office PowerPoint</Application>
  <PresentationFormat>Custom</PresentationFormat>
  <Paragraphs>125</Paragraphs>
  <Slides>15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Albertus Medium</vt:lpstr>
      <vt:lpstr>Aptos</vt:lpstr>
      <vt:lpstr>Arial</vt:lpstr>
      <vt:lpstr>Calibri</vt:lpstr>
      <vt:lpstr>Felix Titling</vt:lpstr>
      <vt:lpstr>Geneva</vt:lpstr>
      <vt:lpstr>Tahoma</vt:lpstr>
      <vt:lpstr>Wingdings</vt:lpstr>
      <vt:lpstr>Office Theme</vt:lpstr>
      <vt:lpstr>GRAD 2025  PARENT  MEETING</vt:lpstr>
      <vt:lpstr>TICKET PRICES:</vt:lpstr>
      <vt:lpstr>2025 Grad COMMITTEE</vt:lpstr>
      <vt:lpstr>Graduation DINNER</vt:lpstr>
      <vt:lpstr>SAFE GRAD CHECK-IN</vt:lpstr>
      <vt:lpstr>SAFE GRAD CHECK-IN</vt:lpstr>
      <vt:lpstr>SAFE GRAD FUN 9:30PM-2AM</vt:lpstr>
      <vt:lpstr>SAFE GRAD PICK up</vt:lpstr>
      <vt:lpstr>2025 Ernie Osterman Graduand Golf  Tournament</vt:lpstr>
      <vt:lpstr>Registration Opens: April 25th</vt:lpstr>
      <vt:lpstr>Registration Opens: April 25th</vt:lpstr>
      <vt:lpstr>Volunteers  &amp; Sponsorships</vt:lpstr>
      <vt:lpstr>We Need PARENT  VOLUNTEERS!</vt:lpstr>
      <vt:lpstr>CLOSING REMINDERS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Did you know?</dc:title>
  <dc:creator>Amanda Camara</dc:creator>
  <cp:lastModifiedBy>Katherine Brito</cp:lastModifiedBy>
  <cp:revision>3</cp:revision>
  <dcterms:created xsi:type="dcterms:W3CDTF">2025-04-14T02:35:41Z</dcterms:created>
  <dcterms:modified xsi:type="dcterms:W3CDTF">2025-04-15T01:14:45Z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2025-04-11T00:00:00Z</vt:filetime>
  </property>
  <property fmtid="{D5CDD505-2E9C-101B-9397-08002B2CF9AE}" pid="3" name="Creator">
    <vt:lpwstr>Acrobat PDFMaker 25 for PowerPoint</vt:lpwstr>
  </property>
  <property fmtid="{D5CDD505-2E9C-101B-9397-08002B2CF9AE}" pid="4" name="LastSaved">
    <vt:filetime>2025-04-14T00:00:00Z</vt:filetime>
  </property>
</Properties>
</file>